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032CF1-FA57-4C0A-8E24-45306B05B91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D8A005B6-04C5-42D1-AF27-54F55B7EFC02}">
      <dgm:prSet/>
      <dgm:spPr/>
      <dgm:t>
        <a:bodyPr/>
        <a:lstStyle/>
        <a:p>
          <a:pPr rtl="0"/>
          <a:r>
            <a:rPr lang="ru-RU" b="0" i="0" smtClean="0"/>
            <a:t>физиологиялық (Г. Спенсер, М. Лазарус); </a:t>
          </a:r>
          <a:endParaRPr lang="ru-RU"/>
        </a:p>
      </dgm:t>
    </dgm:pt>
    <dgm:pt modelId="{8CD858A8-9C55-45B1-A96F-CD1CF86C5B0C}" type="parTrans" cxnId="{0A2390E8-B768-4D86-953A-D623105A9EC0}">
      <dgm:prSet/>
      <dgm:spPr/>
      <dgm:t>
        <a:bodyPr/>
        <a:lstStyle/>
        <a:p>
          <a:endParaRPr lang="ru-RU"/>
        </a:p>
      </dgm:t>
    </dgm:pt>
    <dgm:pt modelId="{56E005D3-D82C-4C4A-95A6-9DA33E86B1EE}" type="sibTrans" cxnId="{0A2390E8-B768-4D86-953A-D623105A9EC0}">
      <dgm:prSet/>
      <dgm:spPr/>
      <dgm:t>
        <a:bodyPr/>
        <a:lstStyle/>
        <a:p>
          <a:endParaRPr lang="ru-RU"/>
        </a:p>
      </dgm:t>
    </dgm:pt>
    <dgm:pt modelId="{268BE733-49FF-4126-9AAE-8C0C7C5E180D}">
      <dgm:prSet/>
      <dgm:spPr/>
      <dgm:t>
        <a:bodyPr/>
        <a:lstStyle/>
        <a:p>
          <a:pPr rtl="0"/>
          <a:r>
            <a:rPr lang="ru-RU" b="0" i="0" smtClean="0"/>
            <a:t>биогенетикалық (Г. С. Холл, Л. Э. Эпплтон); әлеуметтік (</a:t>
          </a:r>
          <a:r>
            <a:rPr lang="en-US" b="0" i="0" smtClean="0"/>
            <a:t>C. </a:t>
          </a:r>
          <a:r>
            <a:rPr lang="ru-RU" b="0" i="0" smtClean="0"/>
            <a:t>Гросс); </a:t>
          </a:r>
          <a:endParaRPr lang="ru-RU"/>
        </a:p>
      </dgm:t>
    </dgm:pt>
    <dgm:pt modelId="{332248E1-0686-4B13-9F0D-03CD9796EFB6}" type="parTrans" cxnId="{74D2F1B8-DE13-45B3-96B4-B55145839E40}">
      <dgm:prSet/>
      <dgm:spPr/>
      <dgm:t>
        <a:bodyPr/>
        <a:lstStyle/>
        <a:p>
          <a:endParaRPr lang="ru-RU"/>
        </a:p>
      </dgm:t>
    </dgm:pt>
    <dgm:pt modelId="{BD366ED7-AC53-4BD4-84DE-E32075DE5158}" type="sibTrans" cxnId="{74D2F1B8-DE13-45B3-96B4-B55145839E40}">
      <dgm:prSet/>
      <dgm:spPr/>
      <dgm:t>
        <a:bodyPr/>
        <a:lstStyle/>
        <a:p>
          <a:endParaRPr lang="ru-RU"/>
        </a:p>
      </dgm:t>
    </dgm:pt>
    <dgm:pt modelId="{6FAD96B1-CC2D-4541-9965-C6D4017F1932}">
      <dgm:prSet/>
      <dgm:spPr/>
      <dgm:t>
        <a:bodyPr/>
        <a:lstStyle/>
        <a:p>
          <a:pPr rtl="0"/>
          <a:r>
            <a:rPr lang="ru-RU" b="0" i="0" smtClean="0"/>
            <a:t>биопсихологиялық (У. Макдауголл, Г. Мерфи); </a:t>
          </a:r>
          <a:endParaRPr lang="ru-RU"/>
        </a:p>
      </dgm:t>
    </dgm:pt>
    <dgm:pt modelId="{17498462-6853-4832-A9A4-7EFFFA17C309}" type="parTrans" cxnId="{10C07F58-886B-43E0-89B9-6FC506B46DA3}">
      <dgm:prSet/>
      <dgm:spPr/>
      <dgm:t>
        <a:bodyPr/>
        <a:lstStyle/>
        <a:p>
          <a:endParaRPr lang="ru-RU"/>
        </a:p>
      </dgm:t>
    </dgm:pt>
    <dgm:pt modelId="{C47B0EDE-0DEE-4BBF-87C2-D92DE84ADB90}" type="sibTrans" cxnId="{10C07F58-886B-43E0-89B9-6FC506B46DA3}">
      <dgm:prSet/>
      <dgm:spPr/>
      <dgm:t>
        <a:bodyPr/>
        <a:lstStyle/>
        <a:p>
          <a:endParaRPr lang="ru-RU"/>
        </a:p>
      </dgm:t>
    </dgm:pt>
    <dgm:pt modelId="{19AC6728-584C-433D-9FB8-DDDECDEE8B16}">
      <dgm:prSet/>
      <dgm:spPr/>
      <dgm:t>
        <a:bodyPr/>
        <a:lstStyle/>
        <a:p>
          <a:pPr rtl="0"/>
          <a:r>
            <a:rPr lang="ru-RU" b="0" i="0" smtClean="0"/>
            <a:t>социологиялық (К. Рэйнуотер, Д. Рисмен); </a:t>
          </a:r>
          <a:endParaRPr lang="ru-RU"/>
        </a:p>
      </dgm:t>
    </dgm:pt>
    <dgm:pt modelId="{AF7898A0-61C8-49A0-A012-1CE7A3CA9621}" type="parTrans" cxnId="{E63CBB32-2CAF-4049-BA6E-70B555609E9F}">
      <dgm:prSet/>
      <dgm:spPr/>
      <dgm:t>
        <a:bodyPr/>
        <a:lstStyle/>
        <a:p>
          <a:endParaRPr lang="ru-RU"/>
        </a:p>
      </dgm:t>
    </dgm:pt>
    <dgm:pt modelId="{0F868362-F05E-4908-AFA8-98730D878031}" type="sibTrans" cxnId="{E63CBB32-2CAF-4049-BA6E-70B555609E9F}">
      <dgm:prSet/>
      <dgm:spPr/>
      <dgm:t>
        <a:bodyPr/>
        <a:lstStyle/>
        <a:p>
          <a:endParaRPr lang="ru-RU"/>
        </a:p>
      </dgm:t>
    </dgm:pt>
    <dgm:pt modelId="{097EEB05-1B4D-4EC2-BEAB-F2461AF9E626}">
      <dgm:prSet/>
      <dgm:spPr/>
      <dgm:t>
        <a:bodyPr/>
        <a:lstStyle/>
        <a:p>
          <a:pPr rtl="0"/>
          <a:r>
            <a:rPr lang="ru-RU" b="0" i="0" smtClean="0"/>
            <a:t>психотерапиялық (З. Фрейд, Дж. Морено);</a:t>
          </a:r>
          <a:endParaRPr lang="ru-RU"/>
        </a:p>
      </dgm:t>
    </dgm:pt>
    <dgm:pt modelId="{67C19970-1001-4897-A08C-D888D9795A97}" type="parTrans" cxnId="{F4D9659D-1C94-41DB-B497-C0E5100B412F}">
      <dgm:prSet/>
      <dgm:spPr/>
      <dgm:t>
        <a:bodyPr/>
        <a:lstStyle/>
        <a:p>
          <a:endParaRPr lang="ru-RU"/>
        </a:p>
      </dgm:t>
    </dgm:pt>
    <dgm:pt modelId="{AED05783-D3D7-4A33-AFE7-E4329329E0F0}" type="sibTrans" cxnId="{F4D9659D-1C94-41DB-B497-C0E5100B412F}">
      <dgm:prSet/>
      <dgm:spPr/>
      <dgm:t>
        <a:bodyPr/>
        <a:lstStyle/>
        <a:p>
          <a:endParaRPr lang="ru-RU"/>
        </a:p>
      </dgm:t>
    </dgm:pt>
    <dgm:pt modelId="{D6B4C688-6EE3-44F0-B07C-10EF87A0D3DD}">
      <dgm:prSet/>
      <dgm:spPr/>
      <dgm:t>
        <a:bodyPr/>
        <a:lstStyle/>
        <a:p>
          <a:pPr rtl="0"/>
          <a:r>
            <a:rPr lang="ru-RU" b="0" i="0" smtClean="0"/>
            <a:t>мәдениеттану (Й. Хейзинг); </a:t>
          </a:r>
          <a:endParaRPr lang="ru-RU"/>
        </a:p>
      </dgm:t>
    </dgm:pt>
    <dgm:pt modelId="{D224DBB7-80B4-4171-BCDA-610AD5E94C67}" type="parTrans" cxnId="{C8C87C02-2990-444F-8089-22EF4C9CF63E}">
      <dgm:prSet/>
      <dgm:spPr/>
      <dgm:t>
        <a:bodyPr/>
        <a:lstStyle/>
        <a:p>
          <a:endParaRPr lang="ru-RU"/>
        </a:p>
      </dgm:t>
    </dgm:pt>
    <dgm:pt modelId="{EBA51A7A-7281-40C1-A53B-1FDE39A178D9}" type="sibTrans" cxnId="{C8C87C02-2990-444F-8089-22EF4C9CF63E}">
      <dgm:prSet/>
      <dgm:spPr/>
      <dgm:t>
        <a:bodyPr/>
        <a:lstStyle/>
        <a:p>
          <a:endParaRPr lang="ru-RU"/>
        </a:p>
      </dgm:t>
    </dgm:pt>
    <dgm:pt modelId="{D7410FF8-71D4-4989-ABB8-DA67E45DB3EC}">
      <dgm:prSet/>
      <dgm:spPr/>
      <dgm:t>
        <a:bodyPr/>
        <a:lstStyle/>
        <a:p>
          <a:pPr rtl="0"/>
          <a:r>
            <a:rPr lang="ru-RU" b="0" i="0" smtClean="0"/>
            <a:t>ойын білдірудің бірнеше тәсілдерін синтездейтін теориялар (Ж. Пиаже).</a:t>
          </a:r>
          <a:endParaRPr lang="ru-RU"/>
        </a:p>
      </dgm:t>
    </dgm:pt>
    <dgm:pt modelId="{460AA364-4962-4762-9A67-E289C4858C32}" type="parTrans" cxnId="{8DE37E8E-B1A8-4C7D-AE69-F82024587000}">
      <dgm:prSet/>
      <dgm:spPr/>
      <dgm:t>
        <a:bodyPr/>
        <a:lstStyle/>
        <a:p>
          <a:endParaRPr lang="ru-RU"/>
        </a:p>
      </dgm:t>
    </dgm:pt>
    <dgm:pt modelId="{CD91CA22-A441-484E-9FF2-4AE5BDB9C840}" type="sibTrans" cxnId="{8DE37E8E-B1A8-4C7D-AE69-F82024587000}">
      <dgm:prSet/>
      <dgm:spPr/>
      <dgm:t>
        <a:bodyPr/>
        <a:lstStyle/>
        <a:p>
          <a:endParaRPr lang="ru-RU"/>
        </a:p>
      </dgm:t>
    </dgm:pt>
    <dgm:pt modelId="{146617B2-8E0D-4F26-A4EC-FA4A407E8B94}" type="pres">
      <dgm:prSet presAssocID="{AB032CF1-FA57-4C0A-8E24-45306B05B919}" presName="linear" presStyleCnt="0">
        <dgm:presLayoutVars>
          <dgm:animLvl val="lvl"/>
          <dgm:resizeHandles val="exact"/>
        </dgm:presLayoutVars>
      </dgm:prSet>
      <dgm:spPr/>
    </dgm:pt>
    <dgm:pt modelId="{742B4BFB-2462-4354-87B7-2357EEB08B06}" type="pres">
      <dgm:prSet presAssocID="{D8A005B6-04C5-42D1-AF27-54F55B7EFC02}" presName="parentText" presStyleLbl="node1" presStyleIdx="0" presStyleCnt="7">
        <dgm:presLayoutVars>
          <dgm:chMax val="0"/>
          <dgm:bulletEnabled val="1"/>
        </dgm:presLayoutVars>
      </dgm:prSet>
      <dgm:spPr/>
    </dgm:pt>
    <dgm:pt modelId="{C50329B6-DA6B-40CF-8213-6199DEA7F291}" type="pres">
      <dgm:prSet presAssocID="{56E005D3-D82C-4C4A-95A6-9DA33E86B1EE}" presName="spacer" presStyleCnt="0"/>
      <dgm:spPr/>
    </dgm:pt>
    <dgm:pt modelId="{B48FE932-19CF-42D4-9170-66DA3B97924D}" type="pres">
      <dgm:prSet presAssocID="{268BE733-49FF-4126-9AAE-8C0C7C5E180D}" presName="parentText" presStyleLbl="node1" presStyleIdx="1" presStyleCnt="7">
        <dgm:presLayoutVars>
          <dgm:chMax val="0"/>
          <dgm:bulletEnabled val="1"/>
        </dgm:presLayoutVars>
      </dgm:prSet>
      <dgm:spPr/>
    </dgm:pt>
    <dgm:pt modelId="{07BF2CD7-4198-4453-BBCC-845C78C4A8C1}" type="pres">
      <dgm:prSet presAssocID="{BD366ED7-AC53-4BD4-84DE-E32075DE5158}" presName="spacer" presStyleCnt="0"/>
      <dgm:spPr/>
    </dgm:pt>
    <dgm:pt modelId="{07BE7048-5E1B-4ACA-A9D0-6EFDAC3DCB5F}" type="pres">
      <dgm:prSet presAssocID="{6FAD96B1-CC2D-4541-9965-C6D4017F1932}" presName="parentText" presStyleLbl="node1" presStyleIdx="2" presStyleCnt="7">
        <dgm:presLayoutVars>
          <dgm:chMax val="0"/>
          <dgm:bulletEnabled val="1"/>
        </dgm:presLayoutVars>
      </dgm:prSet>
      <dgm:spPr/>
    </dgm:pt>
    <dgm:pt modelId="{C7BF3E24-1C4C-407A-9D99-0511A4929807}" type="pres">
      <dgm:prSet presAssocID="{C47B0EDE-0DEE-4BBF-87C2-D92DE84ADB90}" presName="spacer" presStyleCnt="0"/>
      <dgm:spPr/>
    </dgm:pt>
    <dgm:pt modelId="{149FF56B-8FB5-47E8-AA89-5A041C1AB83C}" type="pres">
      <dgm:prSet presAssocID="{19AC6728-584C-433D-9FB8-DDDECDEE8B16}" presName="parentText" presStyleLbl="node1" presStyleIdx="3" presStyleCnt="7">
        <dgm:presLayoutVars>
          <dgm:chMax val="0"/>
          <dgm:bulletEnabled val="1"/>
        </dgm:presLayoutVars>
      </dgm:prSet>
      <dgm:spPr/>
    </dgm:pt>
    <dgm:pt modelId="{E6F420F1-C31E-43D7-871B-28A9CEEB9F6C}" type="pres">
      <dgm:prSet presAssocID="{0F868362-F05E-4908-AFA8-98730D878031}" presName="spacer" presStyleCnt="0"/>
      <dgm:spPr/>
    </dgm:pt>
    <dgm:pt modelId="{7B1E1CC6-E629-4836-B16D-6AFA6C1407AD}" type="pres">
      <dgm:prSet presAssocID="{097EEB05-1B4D-4EC2-BEAB-F2461AF9E626}" presName="parentText" presStyleLbl="node1" presStyleIdx="4" presStyleCnt="7">
        <dgm:presLayoutVars>
          <dgm:chMax val="0"/>
          <dgm:bulletEnabled val="1"/>
        </dgm:presLayoutVars>
      </dgm:prSet>
      <dgm:spPr/>
    </dgm:pt>
    <dgm:pt modelId="{51F39EB7-65CE-4C61-8843-592CF14986D2}" type="pres">
      <dgm:prSet presAssocID="{AED05783-D3D7-4A33-AFE7-E4329329E0F0}" presName="spacer" presStyleCnt="0"/>
      <dgm:spPr/>
    </dgm:pt>
    <dgm:pt modelId="{A852BD7C-C993-40A2-BB1C-0B98099759A6}" type="pres">
      <dgm:prSet presAssocID="{D6B4C688-6EE3-44F0-B07C-10EF87A0D3DD}" presName="parentText" presStyleLbl="node1" presStyleIdx="5" presStyleCnt="7">
        <dgm:presLayoutVars>
          <dgm:chMax val="0"/>
          <dgm:bulletEnabled val="1"/>
        </dgm:presLayoutVars>
      </dgm:prSet>
      <dgm:spPr/>
    </dgm:pt>
    <dgm:pt modelId="{B8F96363-0419-47F3-B4E7-34F49798C743}" type="pres">
      <dgm:prSet presAssocID="{EBA51A7A-7281-40C1-A53B-1FDE39A178D9}" presName="spacer" presStyleCnt="0"/>
      <dgm:spPr/>
    </dgm:pt>
    <dgm:pt modelId="{4EBCC2E6-2F84-4A6D-A291-F2D452F00442}" type="pres">
      <dgm:prSet presAssocID="{D7410FF8-71D4-4989-ABB8-DA67E45DB3EC}" presName="parentText" presStyleLbl="node1" presStyleIdx="6" presStyleCnt="7">
        <dgm:presLayoutVars>
          <dgm:chMax val="0"/>
          <dgm:bulletEnabled val="1"/>
        </dgm:presLayoutVars>
      </dgm:prSet>
      <dgm:spPr/>
    </dgm:pt>
  </dgm:ptLst>
  <dgm:cxnLst>
    <dgm:cxn modelId="{10C07F58-886B-43E0-89B9-6FC506B46DA3}" srcId="{AB032CF1-FA57-4C0A-8E24-45306B05B919}" destId="{6FAD96B1-CC2D-4541-9965-C6D4017F1932}" srcOrd="2" destOrd="0" parTransId="{17498462-6853-4832-A9A4-7EFFFA17C309}" sibTransId="{C47B0EDE-0DEE-4BBF-87C2-D92DE84ADB90}"/>
    <dgm:cxn modelId="{74D2F1B8-DE13-45B3-96B4-B55145839E40}" srcId="{AB032CF1-FA57-4C0A-8E24-45306B05B919}" destId="{268BE733-49FF-4126-9AAE-8C0C7C5E180D}" srcOrd="1" destOrd="0" parTransId="{332248E1-0686-4B13-9F0D-03CD9796EFB6}" sibTransId="{BD366ED7-AC53-4BD4-84DE-E32075DE5158}"/>
    <dgm:cxn modelId="{0A2390E8-B768-4D86-953A-D623105A9EC0}" srcId="{AB032CF1-FA57-4C0A-8E24-45306B05B919}" destId="{D8A005B6-04C5-42D1-AF27-54F55B7EFC02}" srcOrd="0" destOrd="0" parTransId="{8CD858A8-9C55-45B1-A96F-CD1CF86C5B0C}" sibTransId="{56E005D3-D82C-4C4A-95A6-9DA33E86B1EE}"/>
    <dgm:cxn modelId="{BC133B87-67F8-49E4-BBC4-F06CFEED1A16}" type="presOf" srcId="{097EEB05-1B4D-4EC2-BEAB-F2461AF9E626}" destId="{7B1E1CC6-E629-4836-B16D-6AFA6C1407AD}" srcOrd="0" destOrd="0" presId="urn:microsoft.com/office/officeart/2005/8/layout/vList2"/>
    <dgm:cxn modelId="{E63CBB32-2CAF-4049-BA6E-70B555609E9F}" srcId="{AB032CF1-FA57-4C0A-8E24-45306B05B919}" destId="{19AC6728-584C-433D-9FB8-DDDECDEE8B16}" srcOrd="3" destOrd="0" parTransId="{AF7898A0-61C8-49A0-A012-1CE7A3CA9621}" sibTransId="{0F868362-F05E-4908-AFA8-98730D878031}"/>
    <dgm:cxn modelId="{8DE37E8E-B1A8-4C7D-AE69-F82024587000}" srcId="{AB032CF1-FA57-4C0A-8E24-45306B05B919}" destId="{D7410FF8-71D4-4989-ABB8-DA67E45DB3EC}" srcOrd="6" destOrd="0" parTransId="{460AA364-4962-4762-9A67-E289C4858C32}" sibTransId="{CD91CA22-A441-484E-9FF2-4AE5BDB9C840}"/>
    <dgm:cxn modelId="{020CB2FD-2025-4FF1-9AD4-BB30C1D55242}" type="presOf" srcId="{19AC6728-584C-433D-9FB8-DDDECDEE8B16}" destId="{149FF56B-8FB5-47E8-AA89-5A041C1AB83C}" srcOrd="0" destOrd="0" presId="urn:microsoft.com/office/officeart/2005/8/layout/vList2"/>
    <dgm:cxn modelId="{72785DA6-24B4-485A-B8AE-C44B70FD5764}" type="presOf" srcId="{268BE733-49FF-4126-9AAE-8C0C7C5E180D}" destId="{B48FE932-19CF-42D4-9170-66DA3B97924D}" srcOrd="0" destOrd="0" presId="urn:microsoft.com/office/officeart/2005/8/layout/vList2"/>
    <dgm:cxn modelId="{E70BD4E7-31F0-420B-8406-2BA622E676D4}" type="presOf" srcId="{D7410FF8-71D4-4989-ABB8-DA67E45DB3EC}" destId="{4EBCC2E6-2F84-4A6D-A291-F2D452F00442}" srcOrd="0" destOrd="0" presId="urn:microsoft.com/office/officeart/2005/8/layout/vList2"/>
    <dgm:cxn modelId="{506942A5-D89C-45AA-924E-D90E127A4EF3}" type="presOf" srcId="{AB032CF1-FA57-4C0A-8E24-45306B05B919}" destId="{146617B2-8E0D-4F26-A4EC-FA4A407E8B94}" srcOrd="0" destOrd="0" presId="urn:microsoft.com/office/officeart/2005/8/layout/vList2"/>
    <dgm:cxn modelId="{C8C87C02-2990-444F-8089-22EF4C9CF63E}" srcId="{AB032CF1-FA57-4C0A-8E24-45306B05B919}" destId="{D6B4C688-6EE3-44F0-B07C-10EF87A0D3DD}" srcOrd="5" destOrd="0" parTransId="{D224DBB7-80B4-4171-BCDA-610AD5E94C67}" sibTransId="{EBA51A7A-7281-40C1-A53B-1FDE39A178D9}"/>
    <dgm:cxn modelId="{F4D9659D-1C94-41DB-B497-C0E5100B412F}" srcId="{AB032CF1-FA57-4C0A-8E24-45306B05B919}" destId="{097EEB05-1B4D-4EC2-BEAB-F2461AF9E626}" srcOrd="4" destOrd="0" parTransId="{67C19970-1001-4897-A08C-D888D9795A97}" sibTransId="{AED05783-D3D7-4A33-AFE7-E4329329E0F0}"/>
    <dgm:cxn modelId="{CBF00C7A-6B70-42E2-AB9B-B9E91478D00E}" type="presOf" srcId="{D8A005B6-04C5-42D1-AF27-54F55B7EFC02}" destId="{742B4BFB-2462-4354-87B7-2357EEB08B06}" srcOrd="0" destOrd="0" presId="urn:microsoft.com/office/officeart/2005/8/layout/vList2"/>
    <dgm:cxn modelId="{E2145DEB-3189-4B8A-9197-BBEFE8D144CD}" type="presOf" srcId="{6FAD96B1-CC2D-4541-9965-C6D4017F1932}" destId="{07BE7048-5E1B-4ACA-A9D0-6EFDAC3DCB5F}" srcOrd="0" destOrd="0" presId="urn:microsoft.com/office/officeart/2005/8/layout/vList2"/>
    <dgm:cxn modelId="{3C49E6D8-2F07-419A-B4BC-15A7E1698401}" type="presOf" srcId="{D6B4C688-6EE3-44F0-B07C-10EF87A0D3DD}" destId="{A852BD7C-C993-40A2-BB1C-0B98099759A6}" srcOrd="0" destOrd="0" presId="urn:microsoft.com/office/officeart/2005/8/layout/vList2"/>
    <dgm:cxn modelId="{590009BB-2D73-4E18-90AA-BD2FB45A1FAB}" type="presParOf" srcId="{146617B2-8E0D-4F26-A4EC-FA4A407E8B94}" destId="{742B4BFB-2462-4354-87B7-2357EEB08B06}" srcOrd="0" destOrd="0" presId="urn:microsoft.com/office/officeart/2005/8/layout/vList2"/>
    <dgm:cxn modelId="{C25B1CEE-1772-4814-B824-F475E6B4A400}" type="presParOf" srcId="{146617B2-8E0D-4F26-A4EC-FA4A407E8B94}" destId="{C50329B6-DA6B-40CF-8213-6199DEA7F291}" srcOrd="1" destOrd="0" presId="urn:microsoft.com/office/officeart/2005/8/layout/vList2"/>
    <dgm:cxn modelId="{248A62EE-97E4-4815-8643-E1A424A4840D}" type="presParOf" srcId="{146617B2-8E0D-4F26-A4EC-FA4A407E8B94}" destId="{B48FE932-19CF-42D4-9170-66DA3B97924D}" srcOrd="2" destOrd="0" presId="urn:microsoft.com/office/officeart/2005/8/layout/vList2"/>
    <dgm:cxn modelId="{ED282E91-33B5-41F0-870B-425CD991D45D}" type="presParOf" srcId="{146617B2-8E0D-4F26-A4EC-FA4A407E8B94}" destId="{07BF2CD7-4198-4453-BBCC-845C78C4A8C1}" srcOrd="3" destOrd="0" presId="urn:microsoft.com/office/officeart/2005/8/layout/vList2"/>
    <dgm:cxn modelId="{1E7E40E2-E6A6-4780-9608-41CE7C5364B0}" type="presParOf" srcId="{146617B2-8E0D-4F26-A4EC-FA4A407E8B94}" destId="{07BE7048-5E1B-4ACA-A9D0-6EFDAC3DCB5F}" srcOrd="4" destOrd="0" presId="urn:microsoft.com/office/officeart/2005/8/layout/vList2"/>
    <dgm:cxn modelId="{9825E7F6-966A-49F3-995E-82438AA8EE31}" type="presParOf" srcId="{146617B2-8E0D-4F26-A4EC-FA4A407E8B94}" destId="{C7BF3E24-1C4C-407A-9D99-0511A4929807}" srcOrd="5" destOrd="0" presId="urn:microsoft.com/office/officeart/2005/8/layout/vList2"/>
    <dgm:cxn modelId="{DAAEDF0B-4DBB-484F-BBB6-28EB10D262DC}" type="presParOf" srcId="{146617B2-8E0D-4F26-A4EC-FA4A407E8B94}" destId="{149FF56B-8FB5-47E8-AA89-5A041C1AB83C}" srcOrd="6" destOrd="0" presId="urn:microsoft.com/office/officeart/2005/8/layout/vList2"/>
    <dgm:cxn modelId="{C2EC8CE8-7732-4EBA-AA05-6DC4D747BEEE}" type="presParOf" srcId="{146617B2-8E0D-4F26-A4EC-FA4A407E8B94}" destId="{E6F420F1-C31E-43D7-871B-28A9CEEB9F6C}" srcOrd="7" destOrd="0" presId="urn:microsoft.com/office/officeart/2005/8/layout/vList2"/>
    <dgm:cxn modelId="{CAC01260-21BD-4D16-8F94-02CC79089C7D}" type="presParOf" srcId="{146617B2-8E0D-4F26-A4EC-FA4A407E8B94}" destId="{7B1E1CC6-E629-4836-B16D-6AFA6C1407AD}" srcOrd="8" destOrd="0" presId="urn:microsoft.com/office/officeart/2005/8/layout/vList2"/>
    <dgm:cxn modelId="{11EBC04E-9357-49ED-A0CB-BFCD357AFE7A}" type="presParOf" srcId="{146617B2-8E0D-4F26-A4EC-FA4A407E8B94}" destId="{51F39EB7-65CE-4C61-8843-592CF14986D2}" srcOrd="9" destOrd="0" presId="urn:microsoft.com/office/officeart/2005/8/layout/vList2"/>
    <dgm:cxn modelId="{B4555FDA-7E13-4ACF-8568-E33A19390A24}" type="presParOf" srcId="{146617B2-8E0D-4F26-A4EC-FA4A407E8B94}" destId="{A852BD7C-C993-40A2-BB1C-0B98099759A6}" srcOrd="10" destOrd="0" presId="urn:microsoft.com/office/officeart/2005/8/layout/vList2"/>
    <dgm:cxn modelId="{933D633B-21E3-4F45-BCAA-E44066A8854F}" type="presParOf" srcId="{146617B2-8E0D-4F26-A4EC-FA4A407E8B94}" destId="{B8F96363-0419-47F3-B4E7-34F49798C743}" srcOrd="11" destOrd="0" presId="urn:microsoft.com/office/officeart/2005/8/layout/vList2"/>
    <dgm:cxn modelId="{01A1CDDB-A4FF-4E7F-A756-B65229F0F013}" type="presParOf" srcId="{146617B2-8E0D-4F26-A4EC-FA4A407E8B94}" destId="{4EBCC2E6-2F84-4A6D-A291-F2D452F00442}"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535CBD-BCB5-4643-8B66-CCE220CD9E83}"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ru-RU"/>
        </a:p>
      </dgm:t>
    </dgm:pt>
    <dgm:pt modelId="{E6192605-4839-4335-934F-BB135D0C6B2B}">
      <dgm:prSet/>
      <dgm:spPr/>
      <dgm:t>
        <a:bodyPr/>
        <a:lstStyle/>
        <a:p>
          <a:pPr rtl="0"/>
          <a:r>
            <a:rPr lang="en-US" b="0" i="0" smtClean="0"/>
            <a:t>I. </a:t>
          </a:r>
          <a:r>
            <a:rPr lang="ru-RU" b="0" i="0" smtClean="0"/>
            <a:t>Көрінетін қабат - бұл басқа компоненттерге байланысты өзгертілетін ойынның функционалды мақсаты. Бұл ойын өзара әрекеттесуінің ең жоғарғы қабаты, бәріне, соның ішінде қатысушыларға көрінетін нәрсе: кім ойнайтыны және қалай ойнағаны, жүргізуші мен қатысушылар қаншалықты ойынға құмар. Бұл компонент тікелей ұйымдастырушының өзі қойған міндеттерге тәуелді.</a:t>
          </a:r>
          <a:endParaRPr lang="ru-RU"/>
        </a:p>
      </dgm:t>
    </dgm:pt>
    <dgm:pt modelId="{A54AB96D-AFD7-4E7C-B680-91EEE9889688}" type="parTrans" cxnId="{32296874-73A0-43AF-9D24-9130AAEB7DA5}">
      <dgm:prSet/>
      <dgm:spPr/>
      <dgm:t>
        <a:bodyPr/>
        <a:lstStyle/>
        <a:p>
          <a:endParaRPr lang="ru-RU"/>
        </a:p>
      </dgm:t>
    </dgm:pt>
    <dgm:pt modelId="{59C12A2D-648D-48E4-A9BE-164D3F5F804E}" type="sibTrans" cxnId="{32296874-73A0-43AF-9D24-9130AAEB7DA5}">
      <dgm:prSet/>
      <dgm:spPr/>
      <dgm:t>
        <a:bodyPr/>
        <a:lstStyle/>
        <a:p>
          <a:endParaRPr lang="ru-RU"/>
        </a:p>
      </dgm:t>
    </dgm:pt>
    <dgm:pt modelId="{53263853-1F12-46D4-9B13-736C9ACE6DE1}">
      <dgm:prSet/>
      <dgm:spPr/>
      <dgm:t>
        <a:bodyPr/>
        <a:lstStyle/>
        <a:p>
          <a:pPr rtl="0"/>
          <a:r>
            <a:rPr lang="en-US" b="0" i="0" smtClean="0"/>
            <a:t>II. </a:t>
          </a:r>
          <a:r>
            <a:rPr lang="ru-RU" b="0" i="0" smtClean="0"/>
            <a:t>Ойын әрекеттесуінің физиологиялық қабаты ағзаның физиологиялық процестерін реттеуге әсер етеді: мотор белсенділігінің қажеттілігін түсіну, мидың ингибиторлық қызметін қалыптастыру, қозғалыстардың үйлестірілуін дамыту, денені оттегімен қанықтыру және т.б.</a:t>
          </a:r>
          <a:endParaRPr lang="ru-RU"/>
        </a:p>
      </dgm:t>
    </dgm:pt>
    <dgm:pt modelId="{562B200C-8201-4A2D-B6C2-80622F75C136}" type="parTrans" cxnId="{21DE8035-16A6-4BB1-BC92-8E49B49FB6B6}">
      <dgm:prSet/>
      <dgm:spPr/>
      <dgm:t>
        <a:bodyPr/>
        <a:lstStyle/>
        <a:p>
          <a:endParaRPr lang="ru-RU"/>
        </a:p>
      </dgm:t>
    </dgm:pt>
    <dgm:pt modelId="{4818B892-33BC-4847-9FBD-130AEE4399D2}" type="sibTrans" cxnId="{21DE8035-16A6-4BB1-BC92-8E49B49FB6B6}">
      <dgm:prSet/>
      <dgm:spPr/>
      <dgm:t>
        <a:bodyPr/>
        <a:lstStyle/>
        <a:p>
          <a:endParaRPr lang="ru-RU"/>
        </a:p>
      </dgm:t>
    </dgm:pt>
    <dgm:pt modelId="{BBECCF62-EF02-4937-B6BA-BD9E19BA8DA7}">
      <dgm:prSet/>
      <dgm:spPr/>
      <dgm:t>
        <a:bodyPr/>
        <a:lstStyle/>
        <a:p>
          <a:pPr rtl="0"/>
          <a:r>
            <a:rPr lang="en-US" b="0" i="0" smtClean="0"/>
            <a:t>III. </a:t>
          </a:r>
          <a:r>
            <a:rPr lang="ru-RU" b="0" i="0" smtClean="0"/>
            <a:t>Психологиялық қабат адамның психикалық дамуына әсерін көрсетеді: есте сақтау, зейін, ойлау, қиял, эмоционалды жағдайларды реттеу, қарым-қатынас дағдыларын игеру.</a:t>
          </a:r>
          <a:endParaRPr lang="ru-RU"/>
        </a:p>
      </dgm:t>
    </dgm:pt>
    <dgm:pt modelId="{CA095028-F122-4A91-B7F7-D13878F6CE83}" type="parTrans" cxnId="{4588A177-96D0-438D-8395-506D9EDDD329}">
      <dgm:prSet/>
      <dgm:spPr/>
      <dgm:t>
        <a:bodyPr/>
        <a:lstStyle/>
        <a:p>
          <a:endParaRPr lang="ru-RU"/>
        </a:p>
      </dgm:t>
    </dgm:pt>
    <dgm:pt modelId="{BD1F6384-A2F9-45FB-9C16-734F9D806435}" type="sibTrans" cxnId="{4588A177-96D0-438D-8395-506D9EDDD329}">
      <dgm:prSet/>
      <dgm:spPr/>
      <dgm:t>
        <a:bodyPr/>
        <a:lstStyle/>
        <a:p>
          <a:endParaRPr lang="ru-RU"/>
        </a:p>
      </dgm:t>
    </dgm:pt>
    <dgm:pt modelId="{7DE2ADAE-749E-4544-BA8F-062B508D5909}">
      <dgm:prSet/>
      <dgm:spPr/>
      <dgm:t>
        <a:bodyPr/>
        <a:lstStyle/>
        <a:p>
          <a:pPr rtl="0"/>
          <a:r>
            <a:rPr lang="en-US" b="0" i="0" smtClean="0"/>
            <a:t>IV. </a:t>
          </a:r>
          <a:r>
            <a:rPr lang="ru-RU" b="0" i="0" smtClean="0"/>
            <a:t>Ойын әрекеттесуінің педагогикалық қабаты - бұл «біз» сезімін, команданың меншігін, жанашырлық пен төзімділікті дамытатын деңгей. Педагогикалық тұрғыдан алғанда ойын - баланы әлеуметтік қатынастар жүйесіне қосу, жалпыадамзаттық құндылықтарды түсіну және игеру, әлеуметтік-мәдени нормаларды қабылдау құралы.</a:t>
          </a:r>
          <a:endParaRPr lang="ru-RU"/>
        </a:p>
      </dgm:t>
    </dgm:pt>
    <dgm:pt modelId="{1A40790B-6A8F-4016-BE7F-CB2DAA2E84BC}" type="parTrans" cxnId="{2FB615A4-72E1-44EB-B533-E75A3866E181}">
      <dgm:prSet/>
      <dgm:spPr/>
      <dgm:t>
        <a:bodyPr/>
        <a:lstStyle/>
        <a:p>
          <a:endParaRPr lang="ru-RU"/>
        </a:p>
      </dgm:t>
    </dgm:pt>
    <dgm:pt modelId="{79B11709-D23D-47E5-B431-0992FC538CCC}" type="sibTrans" cxnId="{2FB615A4-72E1-44EB-B533-E75A3866E181}">
      <dgm:prSet/>
      <dgm:spPr/>
      <dgm:t>
        <a:bodyPr/>
        <a:lstStyle/>
        <a:p>
          <a:endParaRPr lang="ru-RU"/>
        </a:p>
      </dgm:t>
    </dgm:pt>
    <dgm:pt modelId="{CC8D9C34-BA45-421E-BAE3-FBB09CF047D5}">
      <dgm:prSet/>
      <dgm:spPr/>
      <dgm:t>
        <a:bodyPr/>
        <a:lstStyle/>
        <a:p>
          <a:pPr rtl="0"/>
          <a:r>
            <a:rPr lang="en-US" b="0" i="0" smtClean="0"/>
            <a:t>V. </a:t>
          </a:r>
          <a:r>
            <a:rPr lang="ru-RU" b="0" i="0" smtClean="0"/>
            <a:t>Ойынның тұлғалық (латентті) қабаты ойынға қатысушының жеке дамуына әкелетін, ойын әрекеті аяқталғаннан біршама кешірек көрінетін қабат. Ойын жағдайы адамның шығармашылық белсенділігіне, оның шығармашылық әлеуетін қанағаттандыруға, нақты өмірлік қиындықтарды шешуге арналған жеке жобаларын құру мен тексеруге, демек шығармашылық өзін-өзі жүзеге асыруға үлкен еркіндік береді.</a:t>
          </a:r>
          <a:endParaRPr lang="ru-RU"/>
        </a:p>
      </dgm:t>
    </dgm:pt>
    <dgm:pt modelId="{D141B3E5-A15E-44C8-B1E4-962101092169}" type="parTrans" cxnId="{5D0870F3-EBDD-4DD6-BE08-DFD3525CD8F3}">
      <dgm:prSet/>
      <dgm:spPr/>
      <dgm:t>
        <a:bodyPr/>
        <a:lstStyle/>
        <a:p>
          <a:endParaRPr lang="ru-RU"/>
        </a:p>
      </dgm:t>
    </dgm:pt>
    <dgm:pt modelId="{2718006A-8864-4B87-8E2C-76B71F2F6623}" type="sibTrans" cxnId="{5D0870F3-EBDD-4DD6-BE08-DFD3525CD8F3}">
      <dgm:prSet/>
      <dgm:spPr/>
      <dgm:t>
        <a:bodyPr/>
        <a:lstStyle/>
        <a:p>
          <a:endParaRPr lang="ru-RU"/>
        </a:p>
      </dgm:t>
    </dgm:pt>
    <dgm:pt modelId="{32FBAF42-B34B-4125-9218-7D4FB19DFB2D}" type="pres">
      <dgm:prSet presAssocID="{F8535CBD-BCB5-4643-8B66-CCE220CD9E83}" presName="Name0" presStyleCnt="0">
        <dgm:presLayoutVars>
          <dgm:chMax val="7"/>
          <dgm:dir/>
          <dgm:animLvl val="lvl"/>
          <dgm:resizeHandles val="exact"/>
        </dgm:presLayoutVars>
      </dgm:prSet>
      <dgm:spPr/>
    </dgm:pt>
    <dgm:pt modelId="{24E7A636-3CAD-482D-969F-B7C21EBAE8A6}" type="pres">
      <dgm:prSet presAssocID="{E6192605-4839-4335-934F-BB135D0C6B2B}" presName="circle1" presStyleLbl="node1" presStyleIdx="0" presStyleCnt="5"/>
      <dgm:spPr/>
    </dgm:pt>
    <dgm:pt modelId="{1D7DA532-03AC-4CC5-A7A9-EF8D35121605}" type="pres">
      <dgm:prSet presAssocID="{E6192605-4839-4335-934F-BB135D0C6B2B}" presName="space" presStyleCnt="0"/>
      <dgm:spPr/>
    </dgm:pt>
    <dgm:pt modelId="{1C957EB3-7DA1-4D2E-8B87-C2C1166D9E1B}" type="pres">
      <dgm:prSet presAssocID="{E6192605-4839-4335-934F-BB135D0C6B2B}" presName="rect1" presStyleLbl="alignAcc1" presStyleIdx="0" presStyleCnt="5"/>
      <dgm:spPr/>
    </dgm:pt>
    <dgm:pt modelId="{ED73E17B-4B59-4873-967B-5112E07EF1F7}" type="pres">
      <dgm:prSet presAssocID="{53263853-1F12-46D4-9B13-736C9ACE6DE1}" presName="vertSpace2" presStyleLbl="node1" presStyleIdx="0" presStyleCnt="5"/>
      <dgm:spPr/>
    </dgm:pt>
    <dgm:pt modelId="{851D81D6-DBC9-44F5-8D60-E5460E0B6F2E}" type="pres">
      <dgm:prSet presAssocID="{53263853-1F12-46D4-9B13-736C9ACE6DE1}" presName="circle2" presStyleLbl="node1" presStyleIdx="1" presStyleCnt="5"/>
      <dgm:spPr/>
    </dgm:pt>
    <dgm:pt modelId="{0CF7DED4-E371-4C7E-B219-AD50E2B6638B}" type="pres">
      <dgm:prSet presAssocID="{53263853-1F12-46D4-9B13-736C9ACE6DE1}" presName="rect2" presStyleLbl="alignAcc1" presStyleIdx="1" presStyleCnt="5"/>
      <dgm:spPr/>
    </dgm:pt>
    <dgm:pt modelId="{C7AF19FD-D2CA-411B-84E3-F0EF8F879CD5}" type="pres">
      <dgm:prSet presAssocID="{BBECCF62-EF02-4937-B6BA-BD9E19BA8DA7}" presName="vertSpace3" presStyleLbl="node1" presStyleIdx="1" presStyleCnt="5"/>
      <dgm:spPr/>
    </dgm:pt>
    <dgm:pt modelId="{CE418F95-7688-4D11-9B8C-1B7CEE8EBBAF}" type="pres">
      <dgm:prSet presAssocID="{BBECCF62-EF02-4937-B6BA-BD9E19BA8DA7}" presName="circle3" presStyleLbl="node1" presStyleIdx="2" presStyleCnt="5"/>
      <dgm:spPr/>
    </dgm:pt>
    <dgm:pt modelId="{FF1FC655-3560-49AC-9CC7-0322E030FA1D}" type="pres">
      <dgm:prSet presAssocID="{BBECCF62-EF02-4937-B6BA-BD9E19BA8DA7}" presName="rect3" presStyleLbl="alignAcc1" presStyleIdx="2" presStyleCnt="5"/>
      <dgm:spPr/>
    </dgm:pt>
    <dgm:pt modelId="{AF5F4305-ED9B-46B8-9D2A-CB535E1B591D}" type="pres">
      <dgm:prSet presAssocID="{7DE2ADAE-749E-4544-BA8F-062B508D5909}" presName="vertSpace4" presStyleLbl="node1" presStyleIdx="2" presStyleCnt="5"/>
      <dgm:spPr/>
    </dgm:pt>
    <dgm:pt modelId="{AC643A9C-6342-4188-A3F1-B224E8ECAA15}" type="pres">
      <dgm:prSet presAssocID="{7DE2ADAE-749E-4544-BA8F-062B508D5909}" presName="circle4" presStyleLbl="node1" presStyleIdx="3" presStyleCnt="5"/>
      <dgm:spPr/>
    </dgm:pt>
    <dgm:pt modelId="{8DDBDD32-AD7F-4D96-9B4A-D93BE499729D}" type="pres">
      <dgm:prSet presAssocID="{7DE2ADAE-749E-4544-BA8F-062B508D5909}" presName="rect4" presStyleLbl="alignAcc1" presStyleIdx="3" presStyleCnt="5"/>
      <dgm:spPr/>
    </dgm:pt>
    <dgm:pt modelId="{74F7413A-85F5-422C-A24E-CFE98FF117B9}" type="pres">
      <dgm:prSet presAssocID="{CC8D9C34-BA45-421E-BAE3-FBB09CF047D5}" presName="vertSpace5" presStyleLbl="node1" presStyleIdx="3" presStyleCnt="5"/>
      <dgm:spPr/>
    </dgm:pt>
    <dgm:pt modelId="{16780DAF-8FB2-4880-90AD-FA2AEDF22313}" type="pres">
      <dgm:prSet presAssocID="{CC8D9C34-BA45-421E-BAE3-FBB09CF047D5}" presName="circle5" presStyleLbl="node1" presStyleIdx="4" presStyleCnt="5"/>
      <dgm:spPr/>
    </dgm:pt>
    <dgm:pt modelId="{F2719F8A-24E6-452E-BCC8-266064523E7A}" type="pres">
      <dgm:prSet presAssocID="{CC8D9C34-BA45-421E-BAE3-FBB09CF047D5}" presName="rect5" presStyleLbl="alignAcc1" presStyleIdx="4" presStyleCnt="5"/>
      <dgm:spPr/>
    </dgm:pt>
    <dgm:pt modelId="{8B62257F-9BB7-49E4-A930-AED452272528}" type="pres">
      <dgm:prSet presAssocID="{E6192605-4839-4335-934F-BB135D0C6B2B}" presName="rect1ParTxNoCh" presStyleLbl="alignAcc1" presStyleIdx="4" presStyleCnt="5">
        <dgm:presLayoutVars>
          <dgm:chMax val="1"/>
          <dgm:bulletEnabled val="1"/>
        </dgm:presLayoutVars>
      </dgm:prSet>
      <dgm:spPr/>
    </dgm:pt>
    <dgm:pt modelId="{82080AAA-2467-4BCC-97DB-D22D5DCFB273}" type="pres">
      <dgm:prSet presAssocID="{53263853-1F12-46D4-9B13-736C9ACE6DE1}" presName="rect2ParTxNoCh" presStyleLbl="alignAcc1" presStyleIdx="4" presStyleCnt="5">
        <dgm:presLayoutVars>
          <dgm:chMax val="1"/>
          <dgm:bulletEnabled val="1"/>
        </dgm:presLayoutVars>
      </dgm:prSet>
      <dgm:spPr/>
    </dgm:pt>
    <dgm:pt modelId="{1C1D7FA3-A9ED-4CA5-BB9B-FECBFE948EAD}" type="pres">
      <dgm:prSet presAssocID="{BBECCF62-EF02-4937-B6BA-BD9E19BA8DA7}" presName="rect3ParTxNoCh" presStyleLbl="alignAcc1" presStyleIdx="4" presStyleCnt="5">
        <dgm:presLayoutVars>
          <dgm:chMax val="1"/>
          <dgm:bulletEnabled val="1"/>
        </dgm:presLayoutVars>
      </dgm:prSet>
      <dgm:spPr/>
    </dgm:pt>
    <dgm:pt modelId="{B137DF98-69B7-4049-B034-A33FAFC87A8D}" type="pres">
      <dgm:prSet presAssocID="{7DE2ADAE-749E-4544-BA8F-062B508D5909}" presName="rect4ParTxNoCh" presStyleLbl="alignAcc1" presStyleIdx="4" presStyleCnt="5">
        <dgm:presLayoutVars>
          <dgm:chMax val="1"/>
          <dgm:bulletEnabled val="1"/>
        </dgm:presLayoutVars>
      </dgm:prSet>
      <dgm:spPr/>
    </dgm:pt>
    <dgm:pt modelId="{F8367858-4853-4D28-B4DD-8C43CB588234}" type="pres">
      <dgm:prSet presAssocID="{CC8D9C34-BA45-421E-BAE3-FBB09CF047D5}" presName="rect5ParTxNoCh" presStyleLbl="alignAcc1" presStyleIdx="4" presStyleCnt="5">
        <dgm:presLayoutVars>
          <dgm:chMax val="1"/>
          <dgm:bulletEnabled val="1"/>
        </dgm:presLayoutVars>
      </dgm:prSet>
      <dgm:spPr/>
    </dgm:pt>
  </dgm:ptLst>
  <dgm:cxnLst>
    <dgm:cxn modelId="{5D7CBF0F-ABDF-47E7-9DBF-AC6D88B5961A}" type="presOf" srcId="{7DE2ADAE-749E-4544-BA8F-062B508D5909}" destId="{8DDBDD32-AD7F-4D96-9B4A-D93BE499729D}" srcOrd="0" destOrd="0" presId="urn:microsoft.com/office/officeart/2005/8/layout/target3"/>
    <dgm:cxn modelId="{2FB615A4-72E1-44EB-B533-E75A3866E181}" srcId="{F8535CBD-BCB5-4643-8B66-CCE220CD9E83}" destId="{7DE2ADAE-749E-4544-BA8F-062B508D5909}" srcOrd="3" destOrd="0" parTransId="{1A40790B-6A8F-4016-BE7F-CB2DAA2E84BC}" sibTransId="{79B11709-D23D-47E5-B431-0992FC538CCC}"/>
    <dgm:cxn modelId="{CB8E4DF1-E73D-4EEB-BF4B-42A57D58C773}" type="presOf" srcId="{CC8D9C34-BA45-421E-BAE3-FBB09CF047D5}" destId="{F2719F8A-24E6-452E-BCC8-266064523E7A}" srcOrd="0" destOrd="0" presId="urn:microsoft.com/office/officeart/2005/8/layout/target3"/>
    <dgm:cxn modelId="{3A65BBB7-B4CA-4D7F-AE2B-214FB0797D2C}" type="presOf" srcId="{7DE2ADAE-749E-4544-BA8F-062B508D5909}" destId="{B137DF98-69B7-4049-B034-A33FAFC87A8D}" srcOrd="1" destOrd="0" presId="urn:microsoft.com/office/officeart/2005/8/layout/target3"/>
    <dgm:cxn modelId="{6358EB82-248B-4851-A773-2DFAF69FD857}" type="presOf" srcId="{53263853-1F12-46D4-9B13-736C9ACE6DE1}" destId="{0CF7DED4-E371-4C7E-B219-AD50E2B6638B}" srcOrd="0" destOrd="0" presId="urn:microsoft.com/office/officeart/2005/8/layout/target3"/>
    <dgm:cxn modelId="{3B130B5A-162F-4A3D-8CFA-16BB67BC43BB}" type="presOf" srcId="{E6192605-4839-4335-934F-BB135D0C6B2B}" destId="{8B62257F-9BB7-49E4-A930-AED452272528}" srcOrd="1" destOrd="0" presId="urn:microsoft.com/office/officeart/2005/8/layout/target3"/>
    <dgm:cxn modelId="{32296874-73A0-43AF-9D24-9130AAEB7DA5}" srcId="{F8535CBD-BCB5-4643-8B66-CCE220CD9E83}" destId="{E6192605-4839-4335-934F-BB135D0C6B2B}" srcOrd="0" destOrd="0" parTransId="{A54AB96D-AFD7-4E7C-B680-91EEE9889688}" sibTransId="{59C12A2D-648D-48E4-A9BE-164D3F5F804E}"/>
    <dgm:cxn modelId="{598774D5-D973-42AE-ACF1-B68A8E274009}" type="presOf" srcId="{CC8D9C34-BA45-421E-BAE3-FBB09CF047D5}" destId="{F8367858-4853-4D28-B4DD-8C43CB588234}" srcOrd="1" destOrd="0" presId="urn:microsoft.com/office/officeart/2005/8/layout/target3"/>
    <dgm:cxn modelId="{20C37EA0-F312-4B21-BD1E-D7520819EFCC}" type="presOf" srcId="{BBECCF62-EF02-4937-B6BA-BD9E19BA8DA7}" destId="{FF1FC655-3560-49AC-9CC7-0322E030FA1D}" srcOrd="0" destOrd="0" presId="urn:microsoft.com/office/officeart/2005/8/layout/target3"/>
    <dgm:cxn modelId="{85E8D4B2-89E8-4584-A9B0-824F8C69A144}" type="presOf" srcId="{F8535CBD-BCB5-4643-8B66-CCE220CD9E83}" destId="{32FBAF42-B34B-4125-9218-7D4FB19DFB2D}" srcOrd="0" destOrd="0" presId="urn:microsoft.com/office/officeart/2005/8/layout/target3"/>
    <dgm:cxn modelId="{5D0870F3-EBDD-4DD6-BE08-DFD3525CD8F3}" srcId="{F8535CBD-BCB5-4643-8B66-CCE220CD9E83}" destId="{CC8D9C34-BA45-421E-BAE3-FBB09CF047D5}" srcOrd="4" destOrd="0" parTransId="{D141B3E5-A15E-44C8-B1E4-962101092169}" sibTransId="{2718006A-8864-4B87-8E2C-76B71F2F6623}"/>
    <dgm:cxn modelId="{21DE8035-16A6-4BB1-BC92-8E49B49FB6B6}" srcId="{F8535CBD-BCB5-4643-8B66-CCE220CD9E83}" destId="{53263853-1F12-46D4-9B13-736C9ACE6DE1}" srcOrd="1" destOrd="0" parTransId="{562B200C-8201-4A2D-B6C2-80622F75C136}" sibTransId="{4818B892-33BC-4847-9FBD-130AEE4399D2}"/>
    <dgm:cxn modelId="{C2C09B9D-85E6-4DC4-A01B-EB0E9A28D691}" type="presOf" srcId="{BBECCF62-EF02-4937-B6BA-BD9E19BA8DA7}" destId="{1C1D7FA3-A9ED-4CA5-BB9B-FECBFE948EAD}" srcOrd="1" destOrd="0" presId="urn:microsoft.com/office/officeart/2005/8/layout/target3"/>
    <dgm:cxn modelId="{4588A177-96D0-438D-8395-506D9EDDD329}" srcId="{F8535CBD-BCB5-4643-8B66-CCE220CD9E83}" destId="{BBECCF62-EF02-4937-B6BA-BD9E19BA8DA7}" srcOrd="2" destOrd="0" parTransId="{CA095028-F122-4A91-B7F7-D13878F6CE83}" sibTransId="{BD1F6384-A2F9-45FB-9C16-734F9D806435}"/>
    <dgm:cxn modelId="{F7A4E0F4-3952-479E-B9D0-DBBA488A3FBD}" type="presOf" srcId="{53263853-1F12-46D4-9B13-736C9ACE6DE1}" destId="{82080AAA-2467-4BCC-97DB-D22D5DCFB273}" srcOrd="1" destOrd="0" presId="urn:microsoft.com/office/officeart/2005/8/layout/target3"/>
    <dgm:cxn modelId="{2F5ACA05-4938-4C70-AAEC-84450B37F424}" type="presOf" srcId="{E6192605-4839-4335-934F-BB135D0C6B2B}" destId="{1C957EB3-7DA1-4D2E-8B87-C2C1166D9E1B}" srcOrd="0" destOrd="0" presId="urn:microsoft.com/office/officeart/2005/8/layout/target3"/>
    <dgm:cxn modelId="{70B25244-8990-4567-81BB-0DE8F0CAE35C}" type="presParOf" srcId="{32FBAF42-B34B-4125-9218-7D4FB19DFB2D}" destId="{24E7A636-3CAD-482D-969F-B7C21EBAE8A6}" srcOrd="0" destOrd="0" presId="urn:microsoft.com/office/officeart/2005/8/layout/target3"/>
    <dgm:cxn modelId="{262DB47F-D510-4DF1-8870-CA61A0DA13E7}" type="presParOf" srcId="{32FBAF42-B34B-4125-9218-7D4FB19DFB2D}" destId="{1D7DA532-03AC-4CC5-A7A9-EF8D35121605}" srcOrd="1" destOrd="0" presId="urn:microsoft.com/office/officeart/2005/8/layout/target3"/>
    <dgm:cxn modelId="{F9EBB168-A394-4426-8C42-14BA60FD1A3F}" type="presParOf" srcId="{32FBAF42-B34B-4125-9218-7D4FB19DFB2D}" destId="{1C957EB3-7DA1-4D2E-8B87-C2C1166D9E1B}" srcOrd="2" destOrd="0" presId="urn:microsoft.com/office/officeart/2005/8/layout/target3"/>
    <dgm:cxn modelId="{8BA342EE-B756-4A63-A770-4D3E547854A7}" type="presParOf" srcId="{32FBAF42-B34B-4125-9218-7D4FB19DFB2D}" destId="{ED73E17B-4B59-4873-967B-5112E07EF1F7}" srcOrd="3" destOrd="0" presId="urn:microsoft.com/office/officeart/2005/8/layout/target3"/>
    <dgm:cxn modelId="{8CAB4B0D-2129-4ADD-ACFA-290494A31FC1}" type="presParOf" srcId="{32FBAF42-B34B-4125-9218-7D4FB19DFB2D}" destId="{851D81D6-DBC9-44F5-8D60-E5460E0B6F2E}" srcOrd="4" destOrd="0" presId="urn:microsoft.com/office/officeart/2005/8/layout/target3"/>
    <dgm:cxn modelId="{CA18C9F4-C1C4-412D-919B-87F2AF2A4388}" type="presParOf" srcId="{32FBAF42-B34B-4125-9218-7D4FB19DFB2D}" destId="{0CF7DED4-E371-4C7E-B219-AD50E2B6638B}" srcOrd="5" destOrd="0" presId="urn:microsoft.com/office/officeart/2005/8/layout/target3"/>
    <dgm:cxn modelId="{9223FCE3-21D4-406E-9001-4DB8073FA037}" type="presParOf" srcId="{32FBAF42-B34B-4125-9218-7D4FB19DFB2D}" destId="{C7AF19FD-D2CA-411B-84E3-F0EF8F879CD5}" srcOrd="6" destOrd="0" presId="urn:microsoft.com/office/officeart/2005/8/layout/target3"/>
    <dgm:cxn modelId="{AB63E426-B0B1-4929-918D-F182B3F74667}" type="presParOf" srcId="{32FBAF42-B34B-4125-9218-7D4FB19DFB2D}" destId="{CE418F95-7688-4D11-9B8C-1B7CEE8EBBAF}" srcOrd="7" destOrd="0" presId="urn:microsoft.com/office/officeart/2005/8/layout/target3"/>
    <dgm:cxn modelId="{1CA6BF29-3EC0-4259-AFB5-524C4032D495}" type="presParOf" srcId="{32FBAF42-B34B-4125-9218-7D4FB19DFB2D}" destId="{FF1FC655-3560-49AC-9CC7-0322E030FA1D}" srcOrd="8" destOrd="0" presId="urn:microsoft.com/office/officeart/2005/8/layout/target3"/>
    <dgm:cxn modelId="{87B260EA-6CA8-41C8-844B-345A80D4DFC6}" type="presParOf" srcId="{32FBAF42-B34B-4125-9218-7D4FB19DFB2D}" destId="{AF5F4305-ED9B-46B8-9D2A-CB535E1B591D}" srcOrd="9" destOrd="0" presId="urn:microsoft.com/office/officeart/2005/8/layout/target3"/>
    <dgm:cxn modelId="{D5C61B3A-808A-4523-8A92-F8B65FB98DE1}" type="presParOf" srcId="{32FBAF42-B34B-4125-9218-7D4FB19DFB2D}" destId="{AC643A9C-6342-4188-A3F1-B224E8ECAA15}" srcOrd="10" destOrd="0" presId="urn:microsoft.com/office/officeart/2005/8/layout/target3"/>
    <dgm:cxn modelId="{F4D5E60B-7700-4FE3-9731-FDECC5014FCE}" type="presParOf" srcId="{32FBAF42-B34B-4125-9218-7D4FB19DFB2D}" destId="{8DDBDD32-AD7F-4D96-9B4A-D93BE499729D}" srcOrd="11" destOrd="0" presId="urn:microsoft.com/office/officeart/2005/8/layout/target3"/>
    <dgm:cxn modelId="{25591333-D14C-41A0-80E2-8C9AD2797487}" type="presParOf" srcId="{32FBAF42-B34B-4125-9218-7D4FB19DFB2D}" destId="{74F7413A-85F5-422C-A24E-CFE98FF117B9}" srcOrd="12" destOrd="0" presId="urn:microsoft.com/office/officeart/2005/8/layout/target3"/>
    <dgm:cxn modelId="{5A2AABAB-851D-4368-9C13-96B623121C0E}" type="presParOf" srcId="{32FBAF42-B34B-4125-9218-7D4FB19DFB2D}" destId="{16780DAF-8FB2-4880-90AD-FA2AEDF22313}" srcOrd="13" destOrd="0" presId="urn:microsoft.com/office/officeart/2005/8/layout/target3"/>
    <dgm:cxn modelId="{1E23A579-A0EB-49A5-A15C-17FAB2D84BCA}" type="presParOf" srcId="{32FBAF42-B34B-4125-9218-7D4FB19DFB2D}" destId="{F2719F8A-24E6-452E-BCC8-266064523E7A}" srcOrd="14" destOrd="0" presId="urn:microsoft.com/office/officeart/2005/8/layout/target3"/>
    <dgm:cxn modelId="{1D8333D8-E915-4EAB-BB77-0B584C6D794F}" type="presParOf" srcId="{32FBAF42-B34B-4125-9218-7D4FB19DFB2D}" destId="{8B62257F-9BB7-49E4-A930-AED452272528}" srcOrd="15" destOrd="0" presId="urn:microsoft.com/office/officeart/2005/8/layout/target3"/>
    <dgm:cxn modelId="{BB2DAB44-5FBA-49DC-8CD2-848CB63112F5}" type="presParOf" srcId="{32FBAF42-B34B-4125-9218-7D4FB19DFB2D}" destId="{82080AAA-2467-4BCC-97DB-D22D5DCFB273}" srcOrd="16" destOrd="0" presId="urn:microsoft.com/office/officeart/2005/8/layout/target3"/>
    <dgm:cxn modelId="{CEE6E3A6-5D1F-4BFC-8DED-62E23DAF2232}" type="presParOf" srcId="{32FBAF42-B34B-4125-9218-7D4FB19DFB2D}" destId="{1C1D7FA3-A9ED-4CA5-BB9B-FECBFE948EAD}" srcOrd="17" destOrd="0" presId="urn:microsoft.com/office/officeart/2005/8/layout/target3"/>
    <dgm:cxn modelId="{CD8FE21A-DC9B-419F-923B-FE095530A5EC}" type="presParOf" srcId="{32FBAF42-B34B-4125-9218-7D4FB19DFB2D}" destId="{B137DF98-69B7-4049-B034-A33FAFC87A8D}" srcOrd="18" destOrd="0" presId="urn:microsoft.com/office/officeart/2005/8/layout/target3"/>
    <dgm:cxn modelId="{BF2345F3-7FD9-4B69-9EE2-1C18B2F556ED}" type="presParOf" srcId="{32FBAF42-B34B-4125-9218-7D4FB19DFB2D}" destId="{F8367858-4853-4D28-B4DD-8C43CB588234}" srcOrd="1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2B4BFB-2462-4354-87B7-2357EEB08B06}">
      <dsp:nvSpPr>
        <dsp:cNvPr id="0" name=""/>
        <dsp:cNvSpPr/>
      </dsp:nvSpPr>
      <dsp:spPr>
        <a:xfrm>
          <a:off x="0" y="64547"/>
          <a:ext cx="8761412" cy="42763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ru-RU" sz="1700" b="0" i="0" kern="1200" smtClean="0"/>
            <a:t>физиологиялық (Г. Спенсер, М. Лазарус); </a:t>
          </a:r>
          <a:endParaRPr lang="ru-RU" sz="1700" kern="1200"/>
        </a:p>
      </dsp:txBody>
      <dsp:txXfrm>
        <a:off x="20875" y="85422"/>
        <a:ext cx="8719662" cy="385885"/>
      </dsp:txXfrm>
    </dsp:sp>
    <dsp:sp modelId="{B48FE932-19CF-42D4-9170-66DA3B97924D}">
      <dsp:nvSpPr>
        <dsp:cNvPr id="0" name=""/>
        <dsp:cNvSpPr/>
      </dsp:nvSpPr>
      <dsp:spPr>
        <a:xfrm>
          <a:off x="0" y="541142"/>
          <a:ext cx="8761412" cy="42763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ru-RU" sz="1700" b="0" i="0" kern="1200" smtClean="0"/>
            <a:t>биогенетикалық (Г. С. Холл, Л. Э. Эпплтон); әлеуметтік (</a:t>
          </a:r>
          <a:r>
            <a:rPr lang="en-US" sz="1700" b="0" i="0" kern="1200" smtClean="0"/>
            <a:t>C. </a:t>
          </a:r>
          <a:r>
            <a:rPr lang="ru-RU" sz="1700" b="0" i="0" kern="1200" smtClean="0"/>
            <a:t>Гросс); </a:t>
          </a:r>
          <a:endParaRPr lang="ru-RU" sz="1700" kern="1200"/>
        </a:p>
      </dsp:txBody>
      <dsp:txXfrm>
        <a:off x="20875" y="562017"/>
        <a:ext cx="8719662" cy="385885"/>
      </dsp:txXfrm>
    </dsp:sp>
    <dsp:sp modelId="{07BE7048-5E1B-4ACA-A9D0-6EFDAC3DCB5F}">
      <dsp:nvSpPr>
        <dsp:cNvPr id="0" name=""/>
        <dsp:cNvSpPr/>
      </dsp:nvSpPr>
      <dsp:spPr>
        <a:xfrm>
          <a:off x="0" y="1017737"/>
          <a:ext cx="8761412" cy="42763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ru-RU" sz="1700" b="0" i="0" kern="1200" smtClean="0"/>
            <a:t>биопсихологиялық (У. Макдауголл, Г. Мерфи); </a:t>
          </a:r>
          <a:endParaRPr lang="ru-RU" sz="1700" kern="1200"/>
        </a:p>
      </dsp:txBody>
      <dsp:txXfrm>
        <a:off x="20875" y="1038612"/>
        <a:ext cx="8719662" cy="385885"/>
      </dsp:txXfrm>
    </dsp:sp>
    <dsp:sp modelId="{149FF56B-8FB5-47E8-AA89-5A041C1AB83C}">
      <dsp:nvSpPr>
        <dsp:cNvPr id="0" name=""/>
        <dsp:cNvSpPr/>
      </dsp:nvSpPr>
      <dsp:spPr>
        <a:xfrm>
          <a:off x="0" y="1494332"/>
          <a:ext cx="8761412" cy="42763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ru-RU" sz="1700" b="0" i="0" kern="1200" smtClean="0"/>
            <a:t>социологиялық (К. Рэйнуотер, Д. Рисмен); </a:t>
          </a:r>
          <a:endParaRPr lang="ru-RU" sz="1700" kern="1200"/>
        </a:p>
      </dsp:txBody>
      <dsp:txXfrm>
        <a:off x="20875" y="1515207"/>
        <a:ext cx="8719662" cy="385885"/>
      </dsp:txXfrm>
    </dsp:sp>
    <dsp:sp modelId="{7B1E1CC6-E629-4836-B16D-6AFA6C1407AD}">
      <dsp:nvSpPr>
        <dsp:cNvPr id="0" name=""/>
        <dsp:cNvSpPr/>
      </dsp:nvSpPr>
      <dsp:spPr>
        <a:xfrm>
          <a:off x="0" y="1970927"/>
          <a:ext cx="8761412" cy="42763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ru-RU" sz="1700" b="0" i="0" kern="1200" smtClean="0"/>
            <a:t>психотерапиялық (З. Фрейд, Дж. Морено);</a:t>
          </a:r>
          <a:endParaRPr lang="ru-RU" sz="1700" kern="1200"/>
        </a:p>
      </dsp:txBody>
      <dsp:txXfrm>
        <a:off x="20875" y="1991802"/>
        <a:ext cx="8719662" cy="385885"/>
      </dsp:txXfrm>
    </dsp:sp>
    <dsp:sp modelId="{A852BD7C-C993-40A2-BB1C-0B98099759A6}">
      <dsp:nvSpPr>
        <dsp:cNvPr id="0" name=""/>
        <dsp:cNvSpPr/>
      </dsp:nvSpPr>
      <dsp:spPr>
        <a:xfrm>
          <a:off x="0" y="2447522"/>
          <a:ext cx="8761412" cy="42763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ru-RU" sz="1700" b="0" i="0" kern="1200" smtClean="0"/>
            <a:t>мәдениеттану (Й. Хейзинг); </a:t>
          </a:r>
          <a:endParaRPr lang="ru-RU" sz="1700" kern="1200"/>
        </a:p>
      </dsp:txBody>
      <dsp:txXfrm>
        <a:off x="20875" y="2468397"/>
        <a:ext cx="8719662" cy="385885"/>
      </dsp:txXfrm>
    </dsp:sp>
    <dsp:sp modelId="{4EBCC2E6-2F84-4A6D-A291-F2D452F00442}">
      <dsp:nvSpPr>
        <dsp:cNvPr id="0" name=""/>
        <dsp:cNvSpPr/>
      </dsp:nvSpPr>
      <dsp:spPr>
        <a:xfrm>
          <a:off x="0" y="2924117"/>
          <a:ext cx="8761412" cy="42763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ru-RU" sz="1700" b="0" i="0" kern="1200" smtClean="0"/>
            <a:t>ойын білдірудің бірнеше тәсілдерін синтездейтін теориялар (Ж. Пиаже).</a:t>
          </a:r>
          <a:endParaRPr lang="ru-RU" sz="1700" kern="1200"/>
        </a:p>
      </dsp:txBody>
      <dsp:txXfrm>
        <a:off x="20875" y="2944992"/>
        <a:ext cx="8719662" cy="3858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E7A636-3CAD-482D-969F-B7C21EBAE8A6}">
      <dsp:nvSpPr>
        <dsp:cNvPr id="0" name=""/>
        <dsp:cNvSpPr/>
      </dsp:nvSpPr>
      <dsp:spPr>
        <a:xfrm>
          <a:off x="0" y="0"/>
          <a:ext cx="5744817" cy="5744817"/>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957EB3-7DA1-4D2E-8B87-C2C1166D9E1B}">
      <dsp:nvSpPr>
        <dsp:cNvPr id="0" name=""/>
        <dsp:cNvSpPr/>
      </dsp:nvSpPr>
      <dsp:spPr>
        <a:xfrm>
          <a:off x="2872408" y="0"/>
          <a:ext cx="8249478" cy="5744817"/>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b="0" i="0" kern="1200" smtClean="0"/>
            <a:t>I. </a:t>
          </a:r>
          <a:r>
            <a:rPr lang="ru-RU" sz="1200" b="0" i="0" kern="1200" smtClean="0"/>
            <a:t>Көрінетін қабат - бұл басқа компоненттерге байланысты өзгертілетін ойынның функционалды мақсаты. Бұл ойын өзара әрекеттесуінің ең жоғарғы қабаты, бәріне, соның ішінде қатысушыларға көрінетін нәрсе: кім ойнайтыны және қалай ойнағаны, жүргізуші мен қатысушылар қаншалықты ойынға құмар. Бұл компонент тікелей ұйымдастырушының өзі қойған міндеттерге тәуелді.</a:t>
          </a:r>
          <a:endParaRPr lang="ru-RU" sz="1200" kern="1200"/>
        </a:p>
      </dsp:txBody>
      <dsp:txXfrm>
        <a:off x="2872408" y="0"/>
        <a:ext cx="8249478" cy="919170"/>
      </dsp:txXfrm>
    </dsp:sp>
    <dsp:sp modelId="{851D81D6-DBC9-44F5-8D60-E5460E0B6F2E}">
      <dsp:nvSpPr>
        <dsp:cNvPr id="0" name=""/>
        <dsp:cNvSpPr/>
      </dsp:nvSpPr>
      <dsp:spPr>
        <a:xfrm>
          <a:off x="603205" y="919170"/>
          <a:ext cx="4538405" cy="4538405"/>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F7DED4-E371-4C7E-B219-AD50E2B6638B}">
      <dsp:nvSpPr>
        <dsp:cNvPr id="0" name=""/>
        <dsp:cNvSpPr/>
      </dsp:nvSpPr>
      <dsp:spPr>
        <a:xfrm>
          <a:off x="2872408" y="919170"/>
          <a:ext cx="8249478" cy="4538405"/>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b="0" i="0" kern="1200" smtClean="0"/>
            <a:t>II. </a:t>
          </a:r>
          <a:r>
            <a:rPr lang="ru-RU" sz="1200" b="0" i="0" kern="1200" smtClean="0"/>
            <a:t>Ойын әрекеттесуінің физиологиялық қабаты ағзаның физиологиялық процестерін реттеуге әсер етеді: мотор белсенділігінің қажеттілігін түсіну, мидың ингибиторлық қызметін қалыптастыру, қозғалыстардың үйлестірілуін дамыту, денені оттегімен қанықтыру және т.б.</a:t>
          </a:r>
          <a:endParaRPr lang="ru-RU" sz="1200" kern="1200"/>
        </a:p>
      </dsp:txBody>
      <dsp:txXfrm>
        <a:off x="2872408" y="919170"/>
        <a:ext cx="8249478" cy="919170"/>
      </dsp:txXfrm>
    </dsp:sp>
    <dsp:sp modelId="{CE418F95-7688-4D11-9B8C-1B7CEE8EBBAF}">
      <dsp:nvSpPr>
        <dsp:cNvPr id="0" name=""/>
        <dsp:cNvSpPr/>
      </dsp:nvSpPr>
      <dsp:spPr>
        <a:xfrm>
          <a:off x="1206411" y="1838341"/>
          <a:ext cx="3331993" cy="3331993"/>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1FC655-3560-49AC-9CC7-0322E030FA1D}">
      <dsp:nvSpPr>
        <dsp:cNvPr id="0" name=""/>
        <dsp:cNvSpPr/>
      </dsp:nvSpPr>
      <dsp:spPr>
        <a:xfrm>
          <a:off x="2872408" y="1838341"/>
          <a:ext cx="8249478" cy="3331993"/>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b="0" i="0" kern="1200" smtClean="0"/>
            <a:t>III. </a:t>
          </a:r>
          <a:r>
            <a:rPr lang="ru-RU" sz="1200" b="0" i="0" kern="1200" smtClean="0"/>
            <a:t>Психологиялық қабат адамның психикалық дамуына әсерін көрсетеді: есте сақтау, зейін, ойлау, қиял, эмоционалды жағдайларды реттеу, қарым-қатынас дағдыларын игеру.</a:t>
          </a:r>
          <a:endParaRPr lang="ru-RU" sz="1200" kern="1200"/>
        </a:p>
      </dsp:txBody>
      <dsp:txXfrm>
        <a:off x="2872408" y="1838341"/>
        <a:ext cx="8249478" cy="919170"/>
      </dsp:txXfrm>
    </dsp:sp>
    <dsp:sp modelId="{AC643A9C-6342-4188-A3F1-B224E8ECAA15}">
      <dsp:nvSpPr>
        <dsp:cNvPr id="0" name=""/>
        <dsp:cNvSpPr/>
      </dsp:nvSpPr>
      <dsp:spPr>
        <a:xfrm>
          <a:off x="1809617" y="2757512"/>
          <a:ext cx="2125582" cy="2125582"/>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DBDD32-AD7F-4D96-9B4A-D93BE499729D}">
      <dsp:nvSpPr>
        <dsp:cNvPr id="0" name=""/>
        <dsp:cNvSpPr/>
      </dsp:nvSpPr>
      <dsp:spPr>
        <a:xfrm>
          <a:off x="2872408" y="2757512"/>
          <a:ext cx="8249478" cy="2125582"/>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b="0" i="0" kern="1200" smtClean="0"/>
            <a:t>IV. </a:t>
          </a:r>
          <a:r>
            <a:rPr lang="ru-RU" sz="1200" b="0" i="0" kern="1200" smtClean="0"/>
            <a:t>Ойын әрекеттесуінің педагогикалық қабаты - бұл «біз» сезімін, команданың меншігін, жанашырлық пен төзімділікті дамытатын деңгей. Педагогикалық тұрғыдан алғанда ойын - баланы әлеуметтік қатынастар жүйесіне қосу, жалпыадамзаттық құндылықтарды түсіну және игеру, әлеуметтік-мәдени нормаларды қабылдау құралы.</a:t>
          </a:r>
          <a:endParaRPr lang="ru-RU" sz="1200" kern="1200"/>
        </a:p>
      </dsp:txBody>
      <dsp:txXfrm>
        <a:off x="2872408" y="2757512"/>
        <a:ext cx="8249478" cy="919170"/>
      </dsp:txXfrm>
    </dsp:sp>
    <dsp:sp modelId="{16780DAF-8FB2-4880-90AD-FA2AEDF22313}">
      <dsp:nvSpPr>
        <dsp:cNvPr id="0" name=""/>
        <dsp:cNvSpPr/>
      </dsp:nvSpPr>
      <dsp:spPr>
        <a:xfrm>
          <a:off x="2412823" y="3676682"/>
          <a:ext cx="919170" cy="919170"/>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719F8A-24E6-452E-BCC8-266064523E7A}">
      <dsp:nvSpPr>
        <dsp:cNvPr id="0" name=""/>
        <dsp:cNvSpPr/>
      </dsp:nvSpPr>
      <dsp:spPr>
        <a:xfrm>
          <a:off x="2872408" y="3676682"/>
          <a:ext cx="8249478" cy="91917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b="0" i="0" kern="1200" smtClean="0"/>
            <a:t>V. </a:t>
          </a:r>
          <a:r>
            <a:rPr lang="ru-RU" sz="1200" b="0" i="0" kern="1200" smtClean="0"/>
            <a:t>Ойынның тұлғалық (латентті) қабаты ойынға қатысушының жеке дамуына әкелетін, ойын әрекеті аяқталғаннан біршама кешірек көрінетін қабат. Ойын жағдайы адамның шығармашылық белсенділігіне, оның шығармашылық әлеуетін қанағаттандыруға, нақты өмірлік қиындықтарды шешуге арналған жеке жобаларын құру мен тексеруге, демек шығармашылық өзін-өзі жүзеге асыруға үлкен еркіндік береді.</a:t>
          </a:r>
          <a:endParaRPr lang="ru-RU" sz="1200" kern="1200"/>
        </a:p>
      </dsp:txBody>
      <dsp:txXfrm>
        <a:off x="2872408" y="3676682"/>
        <a:ext cx="8249478" cy="91917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E63E7A4E-4F68-47D1-AC80-22489B17294F}" type="datetimeFigureOut">
              <a:rPr lang="ru-RU" smtClean="0"/>
              <a:t>23.12.2020</a:t>
            </a:fld>
            <a:endParaRPr lang="ru-RU"/>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ru-RU"/>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C1D621F7-2FD4-46BA-95AF-51094E7D1230}" type="slidenum">
              <a:rPr lang="ru-RU" smtClean="0"/>
              <a:t>‹#›</a:t>
            </a:fld>
            <a:endParaRPr lang="ru-RU"/>
          </a:p>
        </p:txBody>
      </p:sp>
    </p:spTree>
    <p:extLst>
      <p:ext uri="{BB962C8B-B14F-4D97-AF65-F5344CB8AC3E}">
        <p14:creationId xmlns:p14="http://schemas.microsoft.com/office/powerpoint/2010/main" val="4241155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63E7A4E-4F68-47D1-AC80-22489B17294F}"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1D621F7-2FD4-46BA-95AF-51094E7D1230}" type="slidenum">
              <a:rPr lang="ru-RU" smtClean="0"/>
              <a:t>‹#›</a:t>
            </a:fld>
            <a:endParaRPr lang="ru-RU"/>
          </a:p>
        </p:txBody>
      </p:sp>
    </p:spTree>
    <p:extLst>
      <p:ext uri="{BB962C8B-B14F-4D97-AF65-F5344CB8AC3E}">
        <p14:creationId xmlns:p14="http://schemas.microsoft.com/office/powerpoint/2010/main" val="2785617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E63E7A4E-4F68-47D1-AC80-22489B17294F}"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1D621F7-2FD4-46BA-95AF-51094E7D1230}" type="slidenum">
              <a:rPr lang="ru-RU" smtClean="0"/>
              <a:t>‹#›</a:t>
            </a:fld>
            <a:endParaRPr lang="ru-RU"/>
          </a:p>
        </p:txBody>
      </p:sp>
    </p:spTree>
    <p:extLst>
      <p:ext uri="{BB962C8B-B14F-4D97-AF65-F5344CB8AC3E}">
        <p14:creationId xmlns:p14="http://schemas.microsoft.com/office/powerpoint/2010/main" val="601717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ru-RU" smtClean="0"/>
              <a:t>Образец заголовка</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E63E7A4E-4F68-47D1-AC80-22489B17294F}"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1D621F7-2FD4-46BA-95AF-51094E7D1230}" type="slidenum">
              <a:rPr lang="ru-RU" smtClean="0"/>
              <a:t>‹#›</a:t>
            </a:fld>
            <a:endParaRPr lang="ru-RU"/>
          </a:p>
        </p:txBody>
      </p:sp>
    </p:spTree>
    <p:extLst>
      <p:ext uri="{BB962C8B-B14F-4D97-AF65-F5344CB8AC3E}">
        <p14:creationId xmlns:p14="http://schemas.microsoft.com/office/powerpoint/2010/main" val="150859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63E7A4E-4F68-47D1-AC80-22489B17294F}"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1D621F7-2FD4-46BA-95AF-51094E7D1230}" type="slidenum">
              <a:rPr lang="ru-RU" smtClean="0"/>
              <a:t>‹#›</a:t>
            </a:fld>
            <a:endParaRPr lang="ru-RU"/>
          </a:p>
        </p:txBody>
      </p:sp>
    </p:spTree>
    <p:extLst>
      <p:ext uri="{BB962C8B-B14F-4D97-AF65-F5344CB8AC3E}">
        <p14:creationId xmlns:p14="http://schemas.microsoft.com/office/powerpoint/2010/main" val="36266702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63E7A4E-4F68-47D1-AC80-22489B17294F}" type="datetimeFigureOut">
              <a:rPr lang="ru-RU" smtClean="0"/>
              <a:t>23.12.2020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1D621F7-2FD4-46BA-95AF-51094E7D1230}" type="slidenum">
              <a:rPr lang="ru-RU" smtClean="0"/>
              <a:t>‹#›</a:t>
            </a:fld>
            <a:endParaRPr lang="ru-RU"/>
          </a:p>
        </p:txBody>
      </p:sp>
    </p:spTree>
    <p:extLst>
      <p:ext uri="{BB962C8B-B14F-4D97-AF65-F5344CB8AC3E}">
        <p14:creationId xmlns:p14="http://schemas.microsoft.com/office/powerpoint/2010/main" val="26499367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63E7A4E-4F68-47D1-AC80-22489B17294F}" type="datetimeFigureOut">
              <a:rPr lang="ru-RU" smtClean="0"/>
              <a:t>23.12.2020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1D621F7-2FD4-46BA-95AF-51094E7D1230}" type="slidenum">
              <a:rPr lang="ru-RU" smtClean="0"/>
              <a:t>‹#›</a:t>
            </a:fld>
            <a:endParaRPr lang="ru-RU"/>
          </a:p>
        </p:txBody>
      </p:sp>
    </p:spTree>
    <p:extLst>
      <p:ext uri="{BB962C8B-B14F-4D97-AF65-F5344CB8AC3E}">
        <p14:creationId xmlns:p14="http://schemas.microsoft.com/office/powerpoint/2010/main" val="13775902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63E7A4E-4F68-47D1-AC80-22489B17294F}"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1D621F7-2FD4-46BA-95AF-51094E7D1230}" type="slidenum">
              <a:rPr lang="ru-RU" smtClean="0"/>
              <a:t>‹#›</a:t>
            </a:fld>
            <a:endParaRPr lang="ru-RU"/>
          </a:p>
        </p:txBody>
      </p:sp>
    </p:spTree>
    <p:extLst>
      <p:ext uri="{BB962C8B-B14F-4D97-AF65-F5344CB8AC3E}">
        <p14:creationId xmlns:p14="http://schemas.microsoft.com/office/powerpoint/2010/main" val="7233895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63E7A4E-4F68-47D1-AC80-22489B17294F}"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1D621F7-2FD4-46BA-95AF-51094E7D1230}" type="slidenum">
              <a:rPr lang="ru-RU" smtClean="0"/>
              <a:t>‹#›</a:t>
            </a:fld>
            <a:endParaRPr lang="ru-RU"/>
          </a:p>
        </p:txBody>
      </p:sp>
    </p:spTree>
    <p:extLst>
      <p:ext uri="{BB962C8B-B14F-4D97-AF65-F5344CB8AC3E}">
        <p14:creationId xmlns:p14="http://schemas.microsoft.com/office/powerpoint/2010/main" val="3563706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63E7A4E-4F68-47D1-AC80-22489B17294F}"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1D621F7-2FD4-46BA-95AF-51094E7D1230}" type="slidenum">
              <a:rPr lang="ru-RU" smtClean="0"/>
              <a:t>‹#›</a:t>
            </a:fld>
            <a:endParaRPr lang="ru-RU"/>
          </a:p>
        </p:txBody>
      </p:sp>
    </p:spTree>
    <p:extLst>
      <p:ext uri="{BB962C8B-B14F-4D97-AF65-F5344CB8AC3E}">
        <p14:creationId xmlns:p14="http://schemas.microsoft.com/office/powerpoint/2010/main" val="1308927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63E7A4E-4F68-47D1-AC80-22489B17294F}"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1D621F7-2FD4-46BA-95AF-51094E7D1230}" type="slidenum">
              <a:rPr lang="ru-RU" smtClean="0"/>
              <a:t>‹#›</a:t>
            </a:fld>
            <a:endParaRPr lang="ru-RU"/>
          </a:p>
        </p:txBody>
      </p:sp>
    </p:spTree>
    <p:extLst>
      <p:ext uri="{BB962C8B-B14F-4D97-AF65-F5344CB8AC3E}">
        <p14:creationId xmlns:p14="http://schemas.microsoft.com/office/powerpoint/2010/main" val="4160088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63E7A4E-4F68-47D1-AC80-22489B17294F}"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1D621F7-2FD4-46BA-95AF-51094E7D1230}" type="slidenum">
              <a:rPr lang="ru-RU" smtClean="0"/>
              <a:t>‹#›</a:t>
            </a:fld>
            <a:endParaRPr lang="ru-RU"/>
          </a:p>
        </p:txBody>
      </p:sp>
    </p:spTree>
    <p:extLst>
      <p:ext uri="{BB962C8B-B14F-4D97-AF65-F5344CB8AC3E}">
        <p14:creationId xmlns:p14="http://schemas.microsoft.com/office/powerpoint/2010/main" val="3939618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63E7A4E-4F68-47D1-AC80-22489B17294F}" type="datetimeFigureOut">
              <a:rPr lang="ru-RU" smtClean="0"/>
              <a:t>23.12.2020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1D621F7-2FD4-46BA-95AF-51094E7D1230}" type="slidenum">
              <a:rPr lang="ru-RU" smtClean="0"/>
              <a:t>‹#›</a:t>
            </a:fld>
            <a:endParaRPr lang="ru-RU"/>
          </a:p>
        </p:txBody>
      </p:sp>
    </p:spTree>
    <p:extLst>
      <p:ext uri="{BB962C8B-B14F-4D97-AF65-F5344CB8AC3E}">
        <p14:creationId xmlns:p14="http://schemas.microsoft.com/office/powerpoint/2010/main" val="4066379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63E7A4E-4F68-47D1-AC80-22489B17294F}" type="datetimeFigureOut">
              <a:rPr lang="ru-RU" smtClean="0"/>
              <a:t>23.12.2020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1D621F7-2FD4-46BA-95AF-51094E7D1230}" type="slidenum">
              <a:rPr lang="ru-RU" smtClean="0"/>
              <a:t>‹#›</a:t>
            </a:fld>
            <a:endParaRPr lang="ru-RU"/>
          </a:p>
        </p:txBody>
      </p:sp>
    </p:spTree>
    <p:extLst>
      <p:ext uri="{BB962C8B-B14F-4D97-AF65-F5344CB8AC3E}">
        <p14:creationId xmlns:p14="http://schemas.microsoft.com/office/powerpoint/2010/main" val="2921264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3E7A4E-4F68-47D1-AC80-22489B17294F}" type="datetimeFigureOut">
              <a:rPr lang="ru-RU" smtClean="0"/>
              <a:t>23.12.2020</a:t>
            </a:fld>
            <a:endParaRPr lang="ru-RU"/>
          </a:p>
        </p:txBody>
      </p:sp>
      <p:sp>
        <p:nvSpPr>
          <p:cNvPr id="3" name="Footer Placeholder 2"/>
          <p:cNvSpPr>
            <a:spLocks noGrp="1"/>
          </p:cNvSpPr>
          <p:nvPr>
            <p:ph type="ftr" sz="quarter" idx="11"/>
          </p:nvPr>
        </p:nvSpPr>
        <p:spPr/>
        <p:txBody>
          <a:bodyPr/>
          <a:lstStyle/>
          <a:p>
            <a:endParaRPr lang="ru-RU"/>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1D621F7-2FD4-46BA-95AF-51094E7D1230}" type="slidenum">
              <a:rPr lang="ru-RU" smtClean="0"/>
              <a:t>‹#›</a:t>
            </a:fld>
            <a:endParaRPr lang="ru-RU"/>
          </a:p>
        </p:txBody>
      </p:sp>
    </p:spTree>
    <p:extLst>
      <p:ext uri="{BB962C8B-B14F-4D97-AF65-F5344CB8AC3E}">
        <p14:creationId xmlns:p14="http://schemas.microsoft.com/office/powerpoint/2010/main" val="3431046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63E7A4E-4F68-47D1-AC80-22489B17294F}"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1D621F7-2FD4-46BA-95AF-51094E7D1230}" type="slidenum">
              <a:rPr lang="ru-RU" smtClean="0"/>
              <a:t>‹#›</a:t>
            </a:fld>
            <a:endParaRPr lang="ru-RU"/>
          </a:p>
        </p:txBody>
      </p:sp>
    </p:spTree>
    <p:extLst>
      <p:ext uri="{BB962C8B-B14F-4D97-AF65-F5344CB8AC3E}">
        <p14:creationId xmlns:p14="http://schemas.microsoft.com/office/powerpoint/2010/main" val="3589848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63E7A4E-4F68-47D1-AC80-22489B17294F}"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1D621F7-2FD4-46BA-95AF-51094E7D1230}" type="slidenum">
              <a:rPr lang="ru-RU" smtClean="0"/>
              <a:t>‹#›</a:t>
            </a:fld>
            <a:endParaRPr lang="ru-RU"/>
          </a:p>
        </p:txBody>
      </p:sp>
    </p:spTree>
    <p:extLst>
      <p:ext uri="{BB962C8B-B14F-4D97-AF65-F5344CB8AC3E}">
        <p14:creationId xmlns:p14="http://schemas.microsoft.com/office/powerpoint/2010/main" val="1475508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E63E7A4E-4F68-47D1-AC80-22489B17294F}" type="datetimeFigureOut">
              <a:rPr lang="ru-RU" smtClean="0"/>
              <a:t>23.12.2020</a:t>
            </a:fld>
            <a:endParaRPr lang="ru-RU"/>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ru-RU"/>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C1D621F7-2FD4-46BA-95AF-51094E7D1230}" type="slidenum">
              <a:rPr lang="ru-RU" smtClean="0"/>
              <a:t>‹#›</a:t>
            </a:fld>
            <a:endParaRPr lang="ru-RU"/>
          </a:p>
        </p:txBody>
      </p:sp>
    </p:spTree>
    <p:extLst>
      <p:ext uri="{BB962C8B-B14F-4D97-AF65-F5344CB8AC3E}">
        <p14:creationId xmlns:p14="http://schemas.microsoft.com/office/powerpoint/2010/main" val="20412393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b="1" dirty="0"/>
              <a:t>Психологиялық тренингтегі ойын техникалары.</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3403074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endParaRPr lang="ru-RU" dirty="0"/>
          </a:p>
        </p:txBody>
      </p:sp>
      <p:sp>
        <p:nvSpPr>
          <p:cNvPr id="3" name="Объект 2"/>
          <p:cNvSpPr>
            <a:spLocks noGrp="1"/>
          </p:cNvSpPr>
          <p:nvPr>
            <p:ph type="body" idx="1"/>
          </p:nvPr>
        </p:nvSpPr>
        <p:spPr>
          <a:xfrm>
            <a:off x="6539948" y="1152938"/>
            <a:ext cx="5416826" cy="5565913"/>
          </a:xfrm>
        </p:spPr>
        <p:txBody>
          <a:bodyPr>
            <a:normAutofit fontScale="92500" lnSpcReduction="10000"/>
          </a:bodyPr>
          <a:lstStyle/>
          <a:p>
            <a:r>
              <a:rPr lang="ru-RU" dirty="0" err="1"/>
              <a:t>Ойын</a:t>
            </a:r>
            <a:r>
              <a:rPr lang="ru-RU" dirty="0"/>
              <a:t> - </a:t>
            </a:r>
            <a:r>
              <a:rPr lang="ru-RU" dirty="0" err="1"/>
              <a:t>бұл</a:t>
            </a:r>
            <a:r>
              <a:rPr lang="ru-RU" dirty="0"/>
              <a:t> </a:t>
            </a:r>
            <a:r>
              <a:rPr lang="ru-RU" dirty="0" err="1"/>
              <a:t>белгілі</a:t>
            </a:r>
            <a:r>
              <a:rPr lang="ru-RU" dirty="0"/>
              <a:t> </a:t>
            </a:r>
            <a:r>
              <a:rPr lang="ru-RU" dirty="0" err="1"/>
              <a:t>бір</a:t>
            </a:r>
            <a:r>
              <a:rPr lang="ru-RU" dirty="0"/>
              <a:t> </a:t>
            </a:r>
            <a:r>
              <a:rPr lang="ru-RU" dirty="0" err="1"/>
              <a:t>ашылған</a:t>
            </a:r>
            <a:r>
              <a:rPr lang="ru-RU" dirty="0"/>
              <a:t> </a:t>
            </a:r>
            <a:r>
              <a:rPr lang="ru-RU" dirty="0" err="1"/>
              <a:t>әрекетті</a:t>
            </a:r>
            <a:r>
              <a:rPr lang="ru-RU" dirty="0"/>
              <a:t> </a:t>
            </a:r>
            <a:r>
              <a:rPr lang="ru-RU" dirty="0" err="1"/>
              <a:t>шартты</a:t>
            </a:r>
            <a:r>
              <a:rPr lang="ru-RU" dirty="0"/>
              <a:t> </a:t>
            </a:r>
            <a:r>
              <a:rPr lang="ru-RU" dirty="0" err="1"/>
              <a:t>түрде</a:t>
            </a:r>
            <a:r>
              <a:rPr lang="ru-RU" dirty="0"/>
              <a:t> </a:t>
            </a:r>
            <a:r>
              <a:rPr lang="ru-RU" dirty="0" err="1"/>
              <a:t>модельдеуге</a:t>
            </a:r>
            <a:r>
              <a:rPr lang="ru-RU" dirty="0"/>
              <a:t> </a:t>
            </a:r>
            <a:r>
              <a:rPr lang="ru-RU" dirty="0" err="1"/>
              <a:t>бағытталған</a:t>
            </a:r>
            <a:r>
              <a:rPr lang="ru-RU" dirty="0"/>
              <a:t> </a:t>
            </a:r>
            <a:r>
              <a:rPr lang="ru-RU" dirty="0" err="1"/>
              <a:t>жеке</a:t>
            </a:r>
            <a:r>
              <a:rPr lang="ru-RU" dirty="0"/>
              <a:t> </a:t>
            </a:r>
            <a:r>
              <a:rPr lang="ru-RU" dirty="0" err="1"/>
              <a:t>адамның</a:t>
            </a:r>
            <a:r>
              <a:rPr lang="ru-RU" dirty="0"/>
              <a:t> </a:t>
            </a:r>
            <a:r>
              <a:rPr lang="ru-RU" dirty="0" err="1"/>
              <a:t>әрекеті</a:t>
            </a:r>
            <a:r>
              <a:rPr lang="ru-RU" dirty="0"/>
              <a:t>; </a:t>
            </a:r>
            <a:r>
              <a:rPr lang="ru-RU" dirty="0" err="1"/>
              <a:t>нәтижелі</a:t>
            </a:r>
            <a:r>
              <a:rPr lang="ru-RU" dirty="0"/>
              <a:t> </a:t>
            </a:r>
            <a:r>
              <a:rPr lang="ru-RU" dirty="0" err="1"/>
              <a:t>емес</a:t>
            </a:r>
            <a:r>
              <a:rPr lang="ru-RU" dirty="0"/>
              <a:t>, </a:t>
            </a:r>
            <a:r>
              <a:rPr lang="ru-RU" dirty="0" err="1"/>
              <a:t>процестің</a:t>
            </a:r>
            <a:r>
              <a:rPr lang="ru-RU" dirty="0"/>
              <a:t> </a:t>
            </a:r>
            <a:r>
              <a:rPr lang="ru-RU" dirty="0" err="1"/>
              <a:t>өзінде</a:t>
            </a:r>
            <a:r>
              <a:rPr lang="ru-RU" dirty="0"/>
              <a:t> </a:t>
            </a:r>
            <a:r>
              <a:rPr lang="ru-RU" dirty="0" err="1"/>
              <a:t>болатын</a:t>
            </a:r>
            <a:r>
              <a:rPr lang="ru-RU" dirty="0"/>
              <a:t> </a:t>
            </a:r>
            <a:r>
              <a:rPr lang="ru-RU" dirty="0" err="1"/>
              <a:t>мағыналы</a:t>
            </a:r>
            <a:r>
              <a:rPr lang="ru-RU" dirty="0"/>
              <a:t> </a:t>
            </a:r>
            <a:r>
              <a:rPr lang="ru-RU" dirty="0" err="1"/>
              <a:t>өнімді</a:t>
            </a:r>
            <a:r>
              <a:rPr lang="ru-RU" dirty="0"/>
              <a:t> </a:t>
            </a:r>
            <a:r>
              <a:rPr lang="ru-RU" dirty="0" err="1"/>
              <a:t>емес</a:t>
            </a:r>
            <a:r>
              <a:rPr lang="ru-RU" dirty="0"/>
              <a:t> </a:t>
            </a:r>
            <a:r>
              <a:rPr lang="ru-RU" dirty="0" err="1"/>
              <a:t>нәтиже</a:t>
            </a:r>
            <a:r>
              <a:rPr lang="ru-RU" dirty="0"/>
              <a:t> </a:t>
            </a:r>
            <a:r>
              <a:rPr lang="ru-RU" dirty="0" err="1"/>
              <a:t>түрі</a:t>
            </a:r>
            <a:r>
              <a:rPr lang="ru-RU" dirty="0"/>
              <a:t>; </a:t>
            </a:r>
            <a:r>
              <a:rPr lang="ru-RU" dirty="0" err="1"/>
              <a:t>ғылым</a:t>
            </a:r>
            <a:r>
              <a:rPr lang="ru-RU" dirty="0"/>
              <a:t> мен </a:t>
            </a:r>
            <a:r>
              <a:rPr lang="ru-RU" dirty="0" err="1"/>
              <a:t>мәдениет</a:t>
            </a:r>
            <a:r>
              <a:rPr lang="ru-RU" dirty="0"/>
              <a:t> </a:t>
            </a:r>
            <a:r>
              <a:rPr lang="ru-RU" dirty="0" err="1"/>
              <a:t>объектілерінде</a:t>
            </a:r>
            <a:r>
              <a:rPr lang="ru-RU" dirty="0"/>
              <a:t> </a:t>
            </a:r>
            <a:r>
              <a:rPr lang="ru-RU" dirty="0" err="1"/>
              <a:t>объективті</a:t>
            </a:r>
            <a:r>
              <a:rPr lang="ru-RU" dirty="0"/>
              <a:t> </a:t>
            </a:r>
            <a:r>
              <a:rPr lang="ru-RU" dirty="0" err="1"/>
              <a:t>іс-әрекеттерді</a:t>
            </a:r>
            <a:r>
              <a:rPr lang="ru-RU" dirty="0"/>
              <a:t> </a:t>
            </a:r>
            <a:r>
              <a:rPr lang="ru-RU" dirty="0" err="1"/>
              <a:t>жүзеге</a:t>
            </a:r>
            <a:r>
              <a:rPr lang="ru-RU" dirty="0"/>
              <a:t> </a:t>
            </a:r>
            <a:r>
              <a:rPr lang="ru-RU" dirty="0" err="1"/>
              <a:t>асырудың</a:t>
            </a:r>
            <a:r>
              <a:rPr lang="ru-RU" dirty="0"/>
              <a:t> </a:t>
            </a:r>
            <a:r>
              <a:rPr lang="ru-RU" dirty="0" err="1"/>
              <a:t>әлеуметтік</a:t>
            </a:r>
            <a:r>
              <a:rPr lang="ru-RU" dirty="0"/>
              <a:t> </a:t>
            </a:r>
            <a:r>
              <a:rPr lang="ru-RU" dirty="0" err="1"/>
              <a:t>жолымен</a:t>
            </a:r>
            <a:r>
              <a:rPr lang="ru-RU" dirty="0"/>
              <a:t> </a:t>
            </a:r>
            <a:r>
              <a:rPr lang="ru-RU" dirty="0" err="1"/>
              <a:t>бекітілген</a:t>
            </a:r>
            <a:r>
              <a:rPr lang="ru-RU" dirty="0"/>
              <a:t> </a:t>
            </a:r>
            <a:r>
              <a:rPr lang="ru-RU" dirty="0" err="1"/>
              <a:t>әлеуметтік</a:t>
            </a:r>
            <a:r>
              <a:rPr lang="ru-RU" dirty="0"/>
              <a:t> </a:t>
            </a:r>
            <a:r>
              <a:rPr lang="ru-RU" dirty="0" err="1"/>
              <a:t>тәжірибені</a:t>
            </a:r>
            <a:r>
              <a:rPr lang="ru-RU" dirty="0"/>
              <a:t> </a:t>
            </a:r>
            <a:r>
              <a:rPr lang="ru-RU" dirty="0" err="1"/>
              <a:t>қалпына</a:t>
            </a:r>
            <a:r>
              <a:rPr lang="ru-RU" dirty="0"/>
              <a:t> </a:t>
            </a:r>
            <a:r>
              <a:rPr lang="ru-RU" dirty="0" err="1"/>
              <a:t>келтіруге</a:t>
            </a:r>
            <a:r>
              <a:rPr lang="ru-RU" dirty="0"/>
              <a:t> </a:t>
            </a:r>
            <a:r>
              <a:rPr lang="ru-RU" dirty="0" err="1"/>
              <a:t>және</a:t>
            </a:r>
            <a:r>
              <a:rPr lang="ru-RU" dirty="0"/>
              <a:t> </a:t>
            </a:r>
            <a:r>
              <a:rPr lang="ru-RU" dirty="0" err="1"/>
              <a:t>игеруге</a:t>
            </a:r>
            <a:r>
              <a:rPr lang="ru-RU" dirty="0"/>
              <a:t> </a:t>
            </a:r>
            <a:r>
              <a:rPr lang="ru-RU" dirty="0" err="1"/>
              <a:t>бағытталған</a:t>
            </a:r>
            <a:r>
              <a:rPr lang="ru-RU" dirty="0"/>
              <a:t> </a:t>
            </a:r>
            <a:r>
              <a:rPr lang="ru-RU" dirty="0" err="1"/>
              <a:t>шартты</a:t>
            </a:r>
            <a:r>
              <a:rPr lang="ru-RU" dirty="0"/>
              <a:t> </a:t>
            </a:r>
            <a:r>
              <a:rPr lang="ru-RU" dirty="0" err="1"/>
              <a:t>жағдайлардағы</a:t>
            </a:r>
            <a:r>
              <a:rPr lang="ru-RU" dirty="0"/>
              <a:t> </a:t>
            </a:r>
            <a:r>
              <a:rPr lang="ru-RU" dirty="0" err="1"/>
              <a:t>қызмет</a:t>
            </a:r>
            <a:r>
              <a:rPr lang="ru-RU" dirty="0"/>
              <a:t> </a:t>
            </a:r>
            <a:r>
              <a:rPr lang="ru-RU" dirty="0" err="1"/>
              <a:t>түрі</a:t>
            </a:r>
            <a:r>
              <a:rPr lang="ru-RU" dirty="0"/>
              <a:t>. </a:t>
            </a:r>
            <a:r>
              <a:rPr lang="ru-RU" dirty="0" err="1"/>
              <a:t>Осылайша</a:t>
            </a:r>
            <a:r>
              <a:rPr lang="ru-RU" dirty="0"/>
              <a:t>, </a:t>
            </a:r>
            <a:r>
              <a:rPr lang="ru-RU" dirty="0" err="1"/>
              <a:t>ойында</a:t>
            </a:r>
            <a:r>
              <a:rPr lang="ru-RU" dirty="0"/>
              <a:t> </a:t>
            </a:r>
            <a:r>
              <a:rPr lang="ru-RU" dirty="0" err="1"/>
              <a:t>әлеуметтік</a:t>
            </a:r>
            <a:r>
              <a:rPr lang="ru-RU" dirty="0"/>
              <a:t> </a:t>
            </a:r>
            <a:r>
              <a:rPr lang="ru-RU" dirty="0" err="1"/>
              <a:t>практиканың</a:t>
            </a:r>
            <a:r>
              <a:rPr lang="ru-RU" dirty="0"/>
              <a:t> </a:t>
            </a:r>
            <a:r>
              <a:rPr lang="ru-RU" dirty="0" err="1"/>
              <a:t>ерекше</a:t>
            </a:r>
            <a:r>
              <a:rPr lang="ru-RU" dirty="0"/>
              <a:t> </a:t>
            </a:r>
            <a:r>
              <a:rPr lang="ru-RU" dirty="0" err="1"/>
              <a:t>формасы</a:t>
            </a:r>
            <a:r>
              <a:rPr lang="ru-RU" dirty="0"/>
              <a:t> </a:t>
            </a:r>
            <a:r>
              <a:rPr lang="ru-RU" dirty="0" err="1"/>
              <a:t>ретінде</a:t>
            </a:r>
            <a:r>
              <a:rPr lang="ru-RU" dirty="0"/>
              <a:t> </a:t>
            </a:r>
            <a:r>
              <a:rPr lang="ru-RU" dirty="0" err="1"/>
              <a:t>адам</a:t>
            </a:r>
            <a:r>
              <a:rPr lang="ru-RU" dirty="0"/>
              <a:t> </a:t>
            </a:r>
            <a:r>
              <a:rPr lang="ru-RU" dirty="0" err="1"/>
              <a:t>өмірі</a:t>
            </a:r>
            <a:r>
              <a:rPr lang="ru-RU" dirty="0"/>
              <a:t> мен </a:t>
            </a:r>
            <a:r>
              <a:rPr lang="ru-RU" dirty="0" err="1"/>
              <a:t>белсенділігінің</a:t>
            </a:r>
            <a:r>
              <a:rPr lang="ru-RU" dirty="0"/>
              <a:t> </a:t>
            </a:r>
            <a:r>
              <a:rPr lang="ru-RU" dirty="0" err="1"/>
              <a:t>нормалары</a:t>
            </a:r>
            <a:r>
              <a:rPr lang="ru-RU" dirty="0"/>
              <a:t> </a:t>
            </a:r>
            <a:r>
              <a:rPr lang="ru-RU" dirty="0" err="1"/>
              <a:t>қайта</a:t>
            </a:r>
            <a:r>
              <a:rPr lang="ru-RU" dirty="0"/>
              <a:t> </a:t>
            </a:r>
            <a:r>
              <a:rPr lang="ru-RU" dirty="0" err="1"/>
              <a:t>шығарылады</a:t>
            </a:r>
            <a:r>
              <a:rPr lang="ru-RU" dirty="0"/>
              <a:t>, </a:t>
            </a:r>
            <a:r>
              <a:rPr lang="ru-RU" dirty="0" err="1"/>
              <a:t>оның</a:t>
            </a:r>
            <a:r>
              <a:rPr lang="ru-RU" dirty="0"/>
              <a:t> </a:t>
            </a:r>
            <a:r>
              <a:rPr lang="ru-RU" dirty="0" err="1"/>
              <a:t>ұсынылуы</a:t>
            </a:r>
            <a:r>
              <a:rPr lang="ru-RU" dirty="0"/>
              <a:t> </a:t>
            </a:r>
            <a:r>
              <a:rPr lang="ru-RU" dirty="0" err="1"/>
              <a:t>объективті</a:t>
            </a:r>
            <a:r>
              <a:rPr lang="ru-RU" dirty="0"/>
              <a:t> </a:t>
            </a:r>
            <a:r>
              <a:rPr lang="ru-RU" dirty="0" err="1"/>
              <a:t>және</a:t>
            </a:r>
            <a:r>
              <a:rPr lang="ru-RU" dirty="0"/>
              <a:t> </a:t>
            </a:r>
            <a:r>
              <a:rPr lang="ru-RU" dirty="0" err="1"/>
              <a:t>әлеуметтік</a:t>
            </a:r>
            <a:r>
              <a:rPr lang="ru-RU" dirty="0"/>
              <a:t> </a:t>
            </a:r>
            <a:r>
              <a:rPr lang="ru-RU" dirty="0" err="1"/>
              <a:t>шындықты</a:t>
            </a:r>
            <a:r>
              <a:rPr lang="ru-RU" dirty="0"/>
              <a:t> </a:t>
            </a:r>
            <a:r>
              <a:rPr lang="ru-RU" dirty="0" err="1"/>
              <a:t>танып-білуді</a:t>
            </a:r>
            <a:r>
              <a:rPr lang="ru-RU" dirty="0"/>
              <a:t> </a:t>
            </a:r>
            <a:r>
              <a:rPr lang="ru-RU" dirty="0" err="1"/>
              <a:t>және</a:t>
            </a:r>
            <a:r>
              <a:rPr lang="ru-RU" dirty="0"/>
              <a:t> </a:t>
            </a:r>
            <a:r>
              <a:rPr lang="ru-RU" dirty="0" err="1"/>
              <a:t>ассимиляцияны</a:t>
            </a:r>
            <a:r>
              <a:rPr lang="ru-RU" dirty="0"/>
              <a:t>, </a:t>
            </a:r>
            <a:r>
              <a:rPr lang="ru-RU" dirty="0" err="1"/>
              <a:t>сонымен</a:t>
            </a:r>
            <a:r>
              <a:rPr lang="ru-RU" dirty="0"/>
              <a:t> </a:t>
            </a:r>
            <a:r>
              <a:rPr lang="ru-RU" dirty="0" err="1"/>
              <a:t>бірге</a:t>
            </a:r>
            <a:r>
              <a:rPr lang="ru-RU" dirty="0"/>
              <a:t> </a:t>
            </a:r>
            <a:r>
              <a:rPr lang="ru-RU" dirty="0" err="1"/>
              <a:t>интеллектуалды</a:t>
            </a:r>
            <a:r>
              <a:rPr lang="ru-RU" dirty="0"/>
              <a:t>, </a:t>
            </a:r>
            <a:r>
              <a:rPr lang="ru-RU" dirty="0" err="1"/>
              <a:t>эмоционалды</a:t>
            </a:r>
            <a:r>
              <a:rPr lang="ru-RU" dirty="0"/>
              <a:t> </a:t>
            </a:r>
            <a:r>
              <a:rPr lang="ru-RU" dirty="0" err="1"/>
              <a:t>және</a:t>
            </a:r>
            <a:r>
              <a:rPr lang="ru-RU" dirty="0"/>
              <a:t> </a:t>
            </a:r>
            <a:r>
              <a:rPr lang="ru-RU" dirty="0" err="1"/>
              <a:t>моральдық</a:t>
            </a:r>
            <a:r>
              <a:rPr lang="ru-RU" dirty="0"/>
              <a:t> </a:t>
            </a:r>
            <a:r>
              <a:rPr lang="ru-RU" dirty="0" err="1"/>
              <a:t>өзін-өзі</a:t>
            </a:r>
            <a:r>
              <a:rPr lang="ru-RU" dirty="0"/>
              <a:t> </a:t>
            </a:r>
            <a:r>
              <a:rPr lang="ru-RU" dirty="0" err="1"/>
              <a:t>дамытуды</a:t>
            </a:r>
            <a:r>
              <a:rPr lang="ru-RU" dirty="0"/>
              <a:t> </a:t>
            </a:r>
            <a:r>
              <a:rPr lang="ru-RU" dirty="0" err="1"/>
              <a:t>қамтамасыз</a:t>
            </a:r>
            <a:r>
              <a:rPr lang="ru-RU" dirty="0"/>
              <a:t> </a:t>
            </a:r>
            <a:r>
              <a:rPr lang="ru-RU" dirty="0" err="1"/>
              <a:t>етеді</a:t>
            </a:r>
            <a:r>
              <a:rPr lang="ru-RU" dirty="0"/>
              <a:t>.</a:t>
            </a:r>
          </a:p>
        </p:txBody>
      </p:sp>
    </p:spTree>
    <p:extLst>
      <p:ext uri="{BB962C8B-B14F-4D97-AF65-F5344CB8AC3E}">
        <p14:creationId xmlns:p14="http://schemas.microsoft.com/office/powerpoint/2010/main" val="2864389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5678" y="973668"/>
            <a:ext cx="10942983" cy="706964"/>
          </a:xfrm>
        </p:spPr>
        <p:txBody>
          <a:bodyPr/>
          <a:lstStyle/>
          <a:p>
            <a:r>
              <a:rPr lang="ru-RU" dirty="0"/>
              <a:t>Процесс </a:t>
            </a:r>
            <a:r>
              <a:rPr lang="ru-RU" dirty="0" err="1"/>
              <a:t>ретінде</a:t>
            </a:r>
            <a:r>
              <a:rPr lang="ru-RU" dirty="0"/>
              <a:t> </a:t>
            </a:r>
            <a:r>
              <a:rPr lang="ru-RU" dirty="0" err="1"/>
              <a:t>ойынның</a:t>
            </a:r>
            <a:r>
              <a:rPr lang="ru-RU" dirty="0"/>
              <a:t> </a:t>
            </a:r>
            <a:r>
              <a:rPr lang="ru-RU" dirty="0" err="1"/>
              <a:t>негізгі</a:t>
            </a:r>
            <a:r>
              <a:rPr lang="ru-RU" dirty="0"/>
              <a:t> </a:t>
            </a:r>
            <a:r>
              <a:rPr lang="ru-RU" dirty="0" err="1"/>
              <a:t>құрылымдық</a:t>
            </a:r>
            <a:r>
              <a:rPr lang="ru-RU" dirty="0"/>
              <a:t> </a:t>
            </a:r>
            <a:r>
              <a:rPr lang="ru-RU" dirty="0" err="1"/>
              <a:t>бөліктерін</a:t>
            </a:r>
            <a:r>
              <a:rPr lang="ru-RU" dirty="0"/>
              <a:t> </a:t>
            </a:r>
            <a:r>
              <a:rPr lang="ru-RU" dirty="0" err="1"/>
              <a:t>қарастыруға</a:t>
            </a:r>
            <a:r>
              <a:rPr lang="ru-RU" dirty="0"/>
              <a:t> </a:t>
            </a:r>
            <a:r>
              <a:rPr lang="ru-RU" dirty="0" err="1"/>
              <a:t>болады</a:t>
            </a:r>
            <a:r>
              <a:rPr lang="ru-RU" dirty="0"/>
              <a:t>:</a:t>
            </a:r>
          </a:p>
        </p:txBody>
      </p:sp>
      <p:sp>
        <p:nvSpPr>
          <p:cNvPr id="3" name="Объект 2"/>
          <p:cNvSpPr>
            <a:spLocks noGrp="1"/>
          </p:cNvSpPr>
          <p:nvPr>
            <p:ph idx="1"/>
          </p:nvPr>
        </p:nvSpPr>
        <p:spPr/>
        <p:txBody>
          <a:bodyPr>
            <a:normAutofit fontScale="92500" lnSpcReduction="10000"/>
          </a:bodyPr>
          <a:lstStyle/>
          <a:p>
            <a:r>
              <a:rPr lang="ru-RU" dirty="0"/>
              <a:t>а) </a:t>
            </a:r>
            <a:r>
              <a:rPr lang="ru-RU" dirty="0" err="1"/>
              <a:t>ойыншылар</a:t>
            </a:r>
            <a:r>
              <a:rPr lang="ru-RU" dirty="0"/>
              <a:t> </a:t>
            </a:r>
            <a:r>
              <a:rPr lang="ru-RU" dirty="0" err="1"/>
              <a:t>қабылдаған</a:t>
            </a:r>
            <a:r>
              <a:rPr lang="ru-RU" dirty="0"/>
              <a:t> </a:t>
            </a:r>
            <a:r>
              <a:rPr lang="ru-RU" dirty="0" err="1"/>
              <a:t>рөлдер</a:t>
            </a:r>
            <a:r>
              <a:rPr lang="ru-RU" dirty="0"/>
              <a:t>; </a:t>
            </a:r>
            <a:endParaRPr lang="ru-RU" dirty="0" smtClean="0"/>
          </a:p>
          <a:p>
            <a:r>
              <a:rPr lang="ru-RU" dirty="0" smtClean="0"/>
              <a:t>б</a:t>
            </a:r>
            <a:r>
              <a:rPr lang="ru-RU" dirty="0"/>
              <a:t>) осы </a:t>
            </a:r>
            <a:r>
              <a:rPr lang="ru-RU" dirty="0" err="1"/>
              <a:t>рөлдерді</a:t>
            </a:r>
            <a:r>
              <a:rPr lang="ru-RU" dirty="0"/>
              <a:t> </a:t>
            </a:r>
            <a:r>
              <a:rPr lang="ru-RU" dirty="0" err="1"/>
              <a:t>іске</a:t>
            </a:r>
            <a:r>
              <a:rPr lang="ru-RU" dirty="0"/>
              <a:t> </a:t>
            </a:r>
            <a:r>
              <a:rPr lang="ru-RU" dirty="0" err="1"/>
              <a:t>асырудың</a:t>
            </a:r>
            <a:r>
              <a:rPr lang="ru-RU" dirty="0"/>
              <a:t> </a:t>
            </a:r>
            <a:r>
              <a:rPr lang="ru-RU" dirty="0" err="1"/>
              <a:t>құралы</a:t>
            </a:r>
            <a:r>
              <a:rPr lang="ru-RU" dirty="0"/>
              <a:t> </a:t>
            </a:r>
            <a:r>
              <a:rPr lang="ru-RU" dirty="0" err="1"/>
              <a:t>ретінде</a:t>
            </a:r>
            <a:r>
              <a:rPr lang="ru-RU" dirty="0"/>
              <a:t> </a:t>
            </a:r>
            <a:r>
              <a:rPr lang="ru-RU" dirty="0" err="1"/>
              <a:t>ойын</a:t>
            </a:r>
            <a:r>
              <a:rPr lang="ru-RU" dirty="0"/>
              <a:t> </a:t>
            </a:r>
            <a:r>
              <a:rPr lang="ru-RU" dirty="0" err="1"/>
              <a:t>әрекеттері</a:t>
            </a:r>
            <a:r>
              <a:rPr lang="ru-RU" dirty="0"/>
              <a:t>; </a:t>
            </a:r>
            <a:endParaRPr lang="ru-RU" dirty="0" smtClean="0"/>
          </a:p>
          <a:p>
            <a:r>
              <a:rPr lang="ru-RU" dirty="0" smtClean="0"/>
              <a:t>в</a:t>
            </a:r>
            <a:r>
              <a:rPr lang="ru-RU" dirty="0"/>
              <a:t>) </a:t>
            </a:r>
            <a:r>
              <a:rPr lang="ru-RU" dirty="0" err="1"/>
              <a:t>объектілерді</a:t>
            </a:r>
            <a:r>
              <a:rPr lang="ru-RU" dirty="0"/>
              <a:t> </a:t>
            </a:r>
            <a:r>
              <a:rPr lang="ru-RU" dirty="0" err="1"/>
              <a:t>ойын</a:t>
            </a:r>
            <a:r>
              <a:rPr lang="ru-RU" dirty="0"/>
              <a:t> </a:t>
            </a:r>
            <a:r>
              <a:rPr lang="ru-RU" dirty="0" err="1"/>
              <a:t>түрінде</a:t>
            </a:r>
            <a:r>
              <a:rPr lang="ru-RU" dirty="0"/>
              <a:t> </a:t>
            </a:r>
            <a:r>
              <a:rPr lang="ru-RU" dirty="0" err="1"/>
              <a:t>пайдалану</a:t>
            </a:r>
            <a:r>
              <a:rPr lang="ru-RU" dirty="0"/>
              <a:t> - </a:t>
            </a:r>
            <a:r>
              <a:rPr lang="ru-RU" dirty="0" err="1"/>
              <a:t>нақты</a:t>
            </a:r>
            <a:r>
              <a:rPr lang="ru-RU" dirty="0"/>
              <a:t> </a:t>
            </a:r>
            <a:r>
              <a:rPr lang="ru-RU" dirty="0" err="1"/>
              <a:t>объектілерді</a:t>
            </a:r>
            <a:r>
              <a:rPr lang="ru-RU" dirty="0"/>
              <a:t> </a:t>
            </a:r>
            <a:r>
              <a:rPr lang="ru-RU" dirty="0" err="1"/>
              <a:t>ойынға</a:t>
            </a:r>
            <a:r>
              <a:rPr lang="ru-RU" dirty="0"/>
              <a:t>, </a:t>
            </a:r>
            <a:r>
              <a:rPr lang="ru-RU" dirty="0" err="1"/>
              <a:t>шартты</a:t>
            </a:r>
            <a:r>
              <a:rPr lang="ru-RU" dirty="0"/>
              <a:t> </a:t>
            </a:r>
            <a:r>
              <a:rPr lang="ru-RU" dirty="0" err="1"/>
              <a:t>түрде</a:t>
            </a:r>
            <a:r>
              <a:rPr lang="ru-RU" dirty="0"/>
              <a:t> </a:t>
            </a:r>
            <a:r>
              <a:rPr lang="ru-RU" dirty="0" err="1"/>
              <a:t>ауыстыру</a:t>
            </a:r>
            <a:r>
              <a:rPr lang="ru-RU" dirty="0"/>
              <a:t>; </a:t>
            </a:r>
            <a:endParaRPr lang="ru-RU" dirty="0" smtClean="0"/>
          </a:p>
          <a:p>
            <a:r>
              <a:rPr lang="ru-RU" dirty="0" smtClean="0"/>
              <a:t>г</a:t>
            </a:r>
            <a:r>
              <a:rPr lang="ru-RU" dirty="0"/>
              <a:t>) </a:t>
            </a:r>
            <a:r>
              <a:rPr lang="ru-RU" dirty="0" err="1"/>
              <a:t>сюжетті</a:t>
            </a:r>
            <a:r>
              <a:rPr lang="ru-RU" dirty="0"/>
              <a:t>, </a:t>
            </a:r>
            <a:r>
              <a:rPr lang="ru-RU" dirty="0" err="1"/>
              <a:t>қарым-қатынасты</a:t>
            </a:r>
            <a:r>
              <a:rPr lang="ru-RU" dirty="0"/>
              <a:t> </a:t>
            </a:r>
            <a:r>
              <a:rPr lang="ru-RU" dirty="0" err="1"/>
              <a:t>ойын</a:t>
            </a:r>
            <a:r>
              <a:rPr lang="ru-RU" dirty="0"/>
              <a:t> </a:t>
            </a:r>
            <a:r>
              <a:rPr lang="ru-RU" dirty="0" err="1"/>
              <a:t>түрінде</a:t>
            </a:r>
            <a:r>
              <a:rPr lang="ru-RU" dirty="0"/>
              <a:t> </a:t>
            </a:r>
            <a:r>
              <a:rPr lang="ru-RU" dirty="0" err="1"/>
              <a:t>беріліп</a:t>
            </a:r>
            <a:r>
              <a:rPr lang="ru-RU" dirty="0"/>
              <a:t>, </a:t>
            </a:r>
            <a:r>
              <a:rPr lang="ru-RU" dirty="0" err="1"/>
              <a:t>ересектердің</a:t>
            </a:r>
            <a:r>
              <a:rPr lang="ru-RU" dirty="0"/>
              <a:t> </a:t>
            </a:r>
            <a:r>
              <a:rPr lang="ru-RU" dirty="0" err="1"/>
              <a:t>өмірінен</a:t>
            </a:r>
            <a:r>
              <a:rPr lang="ru-RU" dirty="0"/>
              <a:t> </a:t>
            </a:r>
            <a:r>
              <a:rPr lang="ru-RU" dirty="0" err="1"/>
              <a:t>көшіріліп</a:t>
            </a:r>
            <a:r>
              <a:rPr lang="ru-RU" dirty="0"/>
              <a:t> </a:t>
            </a:r>
            <a:r>
              <a:rPr lang="ru-RU" dirty="0" err="1"/>
              <a:t>алынған</a:t>
            </a:r>
            <a:r>
              <a:rPr lang="ru-RU" dirty="0"/>
              <a:t> </a:t>
            </a:r>
            <a:r>
              <a:rPr lang="ru-RU" dirty="0" err="1"/>
              <a:t>ойыншылар</a:t>
            </a:r>
            <a:r>
              <a:rPr lang="ru-RU" dirty="0"/>
              <a:t> </a:t>
            </a:r>
            <a:r>
              <a:rPr lang="ru-RU" dirty="0" err="1"/>
              <a:t>ойнатады</a:t>
            </a:r>
            <a:r>
              <a:rPr lang="ru-RU" dirty="0"/>
              <a:t>; </a:t>
            </a:r>
            <a:endParaRPr lang="ru-RU" dirty="0" smtClean="0"/>
          </a:p>
          <a:p>
            <a:r>
              <a:rPr lang="ru-RU" dirty="0" smtClean="0"/>
              <a:t>д</a:t>
            </a:r>
            <a:r>
              <a:rPr lang="ru-RU" dirty="0"/>
              <a:t>) </a:t>
            </a:r>
            <a:r>
              <a:rPr lang="ru-RU" dirty="0" err="1"/>
              <a:t>ойыншылар</a:t>
            </a:r>
            <a:r>
              <a:rPr lang="ru-RU" dirty="0"/>
              <a:t> </a:t>
            </a:r>
            <a:r>
              <a:rPr lang="ru-RU" dirty="0" err="1"/>
              <a:t>ұстанатын</a:t>
            </a:r>
            <a:r>
              <a:rPr lang="ru-RU" dirty="0"/>
              <a:t> </a:t>
            </a:r>
            <a:r>
              <a:rPr lang="ru-RU" dirty="0" err="1"/>
              <a:t>ойын</a:t>
            </a:r>
            <a:r>
              <a:rPr lang="ru-RU" dirty="0"/>
              <a:t> </a:t>
            </a:r>
            <a:r>
              <a:rPr lang="ru-RU" dirty="0" err="1"/>
              <a:t>ережелері</a:t>
            </a:r>
            <a:r>
              <a:rPr lang="ru-RU" dirty="0"/>
              <a:t>. </a:t>
            </a:r>
            <a:endParaRPr lang="ru-RU" dirty="0" smtClean="0"/>
          </a:p>
          <a:p>
            <a:r>
              <a:rPr lang="ru-RU" dirty="0" err="1" smtClean="0"/>
              <a:t>Егер</a:t>
            </a:r>
            <a:r>
              <a:rPr lang="ru-RU" dirty="0" smtClean="0"/>
              <a:t> </a:t>
            </a:r>
            <a:r>
              <a:rPr lang="ru-RU" dirty="0" err="1"/>
              <a:t>біз</a:t>
            </a:r>
            <a:r>
              <a:rPr lang="ru-RU" dirty="0"/>
              <a:t> </a:t>
            </a:r>
            <a:r>
              <a:rPr lang="ru-RU" dirty="0" err="1"/>
              <a:t>ойынды</a:t>
            </a:r>
            <a:r>
              <a:rPr lang="ru-RU" dirty="0"/>
              <a:t> </a:t>
            </a:r>
            <a:r>
              <a:rPr lang="ru-RU" dirty="0" err="1"/>
              <a:t>іс-әрекет</a:t>
            </a:r>
            <a:r>
              <a:rPr lang="ru-RU" dirty="0"/>
              <a:t> </a:t>
            </a:r>
            <a:r>
              <a:rPr lang="ru-RU" dirty="0" err="1"/>
              <a:t>ретінде</a:t>
            </a:r>
            <a:r>
              <a:rPr lang="ru-RU" dirty="0"/>
              <a:t> </a:t>
            </a:r>
            <a:r>
              <a:rPr lang="ru-RU" dirty="0" err="1"/>
              <a:t>қарастыратын</a:t>
            </a:r>
            <a:r>
              <a:rPr lang="ru-RU" dirty="0"/>
              <a:t> </a:t>
            </a:r>
            <a:r>
              <a:rPr lang="ru-RU" dirty="0" err="1"/>
              <a:t>болсақ</a:t>
            </a:r>
            <a:r>
              <a:rPr lang="ru-RU" dirty="0"/>
              <a:t>, </a:t>
            </a:r>
            <a:r>
              <a:rPr lang="ru-RU" dirty="0" err="1"/>
              <a:t>онда</a:t>
            </a:r>
            <a:r>
              <a:rPr lang="ru-RU" dirty="0"/>
              <a:t> </a:t>
            </a:r>
            <a:r>
              <a:rPr lang="ru-RU" dirty="0" err="1"/>
              <a:t>оның</a:t>
            </a:r>
            <a:r>
              <a:rPr lang="ru-RU" dirty="0"/>
              <a:t> </a:t>
            </a:r>
            <a:r>
              <a:rPr lang="ru-RU" dirty="0" err="1"/>
              <a:t>құрылымына</a:t>
            </a:r>
            <a:r>
              <a:rPr lang="ru-RU" dirty="0"/>
              <a:t> </a:t>
            </a:r>
            <a:r>
              <a:rPr lang="ru-RU" dirty="0" err="1"/>
              <a:t>мақсат</a:t>
            </a:r>
            <a:r>
              <a:rPr lang="ru-RU" dirty="0"/>
              <a:t> </a:t>
            </a:r>
            <a:r>
              <a:rPr lang="ru-RU" dirty="0" err="1"/>
              <a:t>қою</a:t>
            </a:r>
            <a:r>
              <a:rPr lang="ru-RU" dirty="0"/>
              <a:t>, </a:t>
            </a:r>
            <a:r>
              <a:rPr lang="ru-RU" dirty="0" err="1"/>
              <a:t>жоспарлау</a:t>
            </a:r>
            <a:r>
              <a:rPr lang="ru-RU" dirty="0"/>
              <a:t>, </a:t>
            </a:r>
            <a:r>
              <a:rPr lang="ru-RU" dirty="0" err="1"/>
              <a:t>мақсатты</a:t>
            </a:r>
            <a:r>
              <a:rPr lang="ru-RU" dirty="0"/>
              <a:t> </a:t>
            </a:r>
            <a:r>
              <a:rPr lang="ru-RU" dirty="0" err="1"/>
              <a:t>іске</a:t>
            </a:r>
            <a:r>
              <a:rPr lang="ru-RU" dirty="0"/>
              <a:t> </a:t>
            </a:r>
            <a:r>
              <a:rPr lang="ru-RU" dirty="0" err="1"/>
              <a:t>асыру</a:t>
            </a:r>
            <a:r>
              <a:rPr lang="ru-RU" dirty="0"/>
              <a:t>, </a:t>
            </a:r>
            <a:r>
              <a:rPr lang="ru-RU" dirty="0" err="1"/>
              <a:t>сонымен</a:t>
            </a:r>
            <a:r>
              <a:rPr lang="ru-RU" dirty="0"/>
              <a:t> </a:t>
            </a:r>
            <a:r>
              <a:rPr lang="ru-RU" dirty="0" err="1"/>
              <a:t>қатар</a:t>
            </a:r>
            <a:r>
              <a:rPr lang="ru-RU" dirty="0"/>
              <a:t> </a:t>
            </a:r>
            <a:r>
              <a:rPr lang="ru-RU" dirty="0" err="1"/>
              <a:t>адам</a:t>
            </a:r>
            <a:r>
              <a:rPr lang="ru-RU" dirty="0"/>
              <a:t> </a:t>
            </a:r>
            <a:r>
              <a:rPr lang="ru-RU" dirty="0" err="1"/>
              <a:t>өзін</a:t>
            </a:r>
            <a:r>
              <a:rPr lang="ru-RU" dirty="0"/>
              <a:t> субъект </a:t>
            </a:r>
            <a:r>
              <a:rPr lang="ru-RU" dirty="0" err="1"/>
              <a:t>ретінде</a:t>
            </a:r>
            <a:r>
              <a:rPr lang="ru-RU" dirty="0"/>
              <a:t> </a:t>
            </a:r>
            <a:r>
              <a:rPr lang="ru-RU" dirty="0" err="1"/>
              <a:t>жүзеге</a:t>
            </a:r>
            <a:r>
              <a:rPr lang="ru-RU" dirty="0"/>
              <a:t> </a:t>
            </a:r>
            <a:r>
              <a:rPr lang="ru-RU" dirty="0" err="1"/>
              <a:t>асыратын</a:t>
            </a:r>
            <a:r>
              <a:rPr lang="ru-RU" dirty="0"/>
              <a:t> </a:t>
            </a:r>
            <a:r>
              <a:rPr lang="ru-RU" dirty="0" err="1"/>
              <a:t>нәтижелерді</a:t>
            </a:r>
            <a:r>
              <a:rPr lang="ru-RU" dirty="0"/>
              <a:t> </a:t>
            </a:r>
            <a:r>
              <a:rPr lang="ru-RU" dirty="0" err="1"/>
              <a:t>талдау</a:t>
            </a:r>
            <a:r>
              <a:rPr lang="ru-RU" dirty="0"/>
              <a:t> </a:t>
            </a:r>
            <a:r>
              <a:rPr lang="ru-RU" dirty="0" err="1"/>
              <a:t>кіреді</a:t>
            </a:r>
            <a:r>
              <a:rPr lang="ru-RU" dirty="0"/>
              <a:t>.</a:t>
            </a:r>
          </a:p>
        </p:txBody>
      </p:sp>
    </p:spTree>
    <p:extLst>
      <p:ext uri="{BB962C8B-B14F-4D97-AF65-F5344CB8AC3E}">
        <p14:creationId xmlns:p14="http://schemas.microsoft.com/office/powerpoint/2010/main" val="888527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type="body" sz="half" idx="2"/>
          </p:nvPr>
        </p:nvSpPr>
        <p:spPr>
          <a:xfrm>
            <a:off x="646043" y="1282148"/>
            <a:ext cx="11290853" cy="3081129"/>
          </a:xfrm>
        </p:spPr>
        <p:txBody>
          <a:bodyPr>
            <a:noAutofit/>
          </a:bodyPr>
          <a:lstStyle/>
          <a:p>
            <a:r>
              <a:rPr lang="ru-RU" sz="2000" dirty="0" err="1"/>
              <a:t>Тренингте</a:t>
            </a:r>
            <a:r>
              <a:rPr lang="ru-RU" sz="2000" dirty="0"/>
              <a:t> </a:t>
            </a:r>
            <a:r>
              <a:rPr lang="ru-RU" sz="2000" dirty="0" err="1"/>
              <a:t>ойын</a:t>
            </a:r>
            <a:r>
              <a:rPr lang="ru-RU" sz="2000" dirty="0"/>
              <a:t> </a:t>
            </a:r>
            <a:r>
              <a:rPr lang="ru-RU" sz="2000" dirty="0" err="1"/>
              <a:t>әдістерін</a:t>
            </a:r>
            <a:r>
              <a:rPr lang="ru-RU" sz="2000" dirty="0"/>
              <a:t> </a:t>
            </a:r>
            <a:r>
              <a:rPr lang="ru-RU" sz="2000" dirty="0" err="1"/>
              <a:t>қолдану</a:t>
            </a:r>
            <a:r>
              <a:rPr lang="ru-RU" sz="2000" dirty="0"/>
              <a:t> </a:t>
            </a:r>
            <a:r>
              <a:rPr lang="ru-RU" sz="2000" dirty="0" err="1"/>
              <a:t>көптеген</a:t>
            </a:r>
            <a:r>
              <a:rPr lang="ru-RU" sz="2000" dirty="0"/>
              <a:t> </a:t>
            </a:r>
            <a:r>
              <a:rPr lang="ru-RU" sz="2000" dirty="0" err="1"/>
              <a:t>зерттеушілердің</a:t>
            </a:r>
            <a:r>
              <a:rPr lang="ru-RU" sz="2000" dirty="0"/>
              <a:t> </a:t>
            </a:r>
            <a:r>
              <a:rPr lang="ru-RU" sz="2000" dirty="0" err="1"/>
              <a:t>пікірі</a:t>
            </a:r>
            <a:r>
              <a:rPr lang="ru-RU" sz="2000" dirty="0"/>
              <a:t> </a:t>
            </a:r>
            <a:r>
              <a:rPr lang="ru-RU" sz="2000" dirty="0" err="1"/>
              <a:t>бойынша</a:t>
            </a:r>
            <a:r>
              <a:rPr lang="ru-RU" sz="2000" dirty="0"/>
              <a:t> </a:t>
            </a:r>
            <a:r>
              <a:rPr lang="ru-RU" sz="2000" dirty="0" err="1"/>
              <a:t>өте</a:t>
            </a:r>
            <a:r>
              <a:rPr lang="ru-RU" sz="2000" dirty="0"/>
              <a:t> </a:t>
            </a:r>
            <a:r>
              <a:rPr lang="ru-RU" sz="2000" dirty="0" err="1"/>
              <a:t>нәтижелі</a:t>
            </a:r>
            <a:r>
              <a:rPr lang="ru-RU" sz="2000" dirty="0"/>
              <a:t>. </a:t>
            </a:r>
            <a:r>
              <a:rPr lang="ru-RU" sz="2000" dirty="0" err="1"/>
              <a:t>Топтық</a:t>
            </a:r>
            <a:r>
              <a:rPr lang="ru-RU" sz="2000" dirty="0"/>
              <a:t> </a:t>
            </a:r>
            <a:r>
              <a:rPr lang="ru-RU" sz="2000" dirty="0" err="1"/>
              <a:t>жұмыстың</a:t>
            </a:r>
            <a:r>
              <a:rPr lang="ru-RU" sz="2000" dirty="0"/>
              <a:t> </a:t>
            </a:r>
            <a:r>
              <a:rPr lang="ru-RU" sz="2000" dirty="0" err="1"/>
              <a:t>бірінші</a:t>
            </a:r>
            <a:r>
              <a:rPr lang="ru-RU" sz="2000" dirty="0"/>
              <a:t> </a:t>
            </a:r>
            <a:r>
              <a:rPr lang="ru-RU" sz="2000" dirty="0" err="1"/>
              <a:t>кезеңінде</a:t>
            </a:r>
            <a:r>
              <a:rPr lang="ru-RU" sz="2000" dirty="0"/>
              <a:t> </a:t>
            </a:r>
            <a:r>
              <a:rPr lang="ru-RU" sz="2000" dirty="0" err="1"/>
              <a:t>ойындар</a:t>
            </a:r>
            <a:r>
              <a:rPr lang="ru-RU" sz="2000" dirty="0"/>
              <a:t> </a:t>
            </a:r>
            <a:r>
              <a:rPr lang="ru-RU" sz="2000" dirty="0" err="1"/>
              <a:t>қатысушылардың</a:t>
            </a:r>
            <a:r>
              <a:rPr lang="ru-RU" sz="2000" dirty="0"/>
              <a:t> </a:t>
            </a:r>
            <a:r>
              <a:rPr lang="ru-RU" sz="2000" dirty="0" err="1"/>
              <a:t>тұйықтылығымен</a:t>
            </a:r>
            <a:r>
              <a:rPr lang="ru-RU" sz="2000" dirty="0"/>
              <a:t>, </a:t>
            </a:r>
            <a:r>
              <a:rPr lang="ru-RU" sz="2000" dirty="0" err="1"/>
              <a:t>шиеленістерін</a:t>
            </a:r>
            <a:r>
              <a:rPr lang="ru-RU" sz="2000" dirty="0"/>
              <a:t> </a:t>
            </a:r>
            <a:r>
              <a:rPr lang="ru-RU" sz="2000" dirty="0" err="1"/>
              <a:t>жеңудің</a:t>
            </a:r>
            <a:r>
              <a:rPr lang="ru-RU" sz="2000" dirty="0"/>
              <a:t> </a:t>
            </a:r>
            <a:r>
              <a:rPr lang="ru-RU" sz="2000" dirty="0" err="1"/>
              <a:t>тәсілі</a:t>
            </a:r>
            <a:r>
              <a:rPr lang="ru-RU" sz="2000" dirty="0"/>
              <a:t>, «</a:t>
            </a:r>
            <a:r>
              <a:rPr lang="ru-RU" sz="2000" dirty="0" err="1"/>
              <a:t>психологиялық</a:t>
            </a:r>
            <a:r>
              <a:rPr lang="ru-RU" sz="2000" dirty="0"/>
              <a:t> </a:t>
            </a:r>
            <a:r>
              <a:rPr lang="ru-RU" sz="2000" dirty="0" err="1"/>
              <a:t>қорғанысты</a:t>
            </a:r>
            <a:r>
              <a:rPr lang="ru-RU" sz="2000" dirty="0"/>
              <a:t>» </a:t>
            </a:r>
            <a:r>
              <a:rPr lang="ru-RU" sz="2000" dirty="0" err="1"/>
              <a:t>ауыртпалықсыз</a:t>
            </a:r>
            <a:r>
              <a:rPr lang="ru-RU" sz="2000" dirty="0"/>
              <a:t> </a:t>
            </a:r>
            <a:r>
              <a:rPr lang="ru-RU" sz="2000" dirty="0" err="1"/>
              <a:t>жою</a:t>
            </a:r>
            <a:r>
              <a:rPr lang="ru-RU" sz="2000" dirty="0"/>
              <a:t> </a:t>
            </a:r>
            <a:r>
              <a:rPr lang="ru-RU" sz="2000" dirty="0" err="1"/>
              <a:t>шарты</a:t>
            </a:r>
            <a:r>
              <a:rPr lang="ru-RU" sz="2000" dirty="0"/>
              <a:t> </a:t>
            </a:r>
            <a:r>
              <a:rPr lang="ru-RU" sz="2000" dirty="0" err="1"/>
              <a:t>ретінде</a:t>
            </a:r>
            <a:r>
              <a:rPr lang="ru-RU" sz="2000" dirty="0"/>
              <a:t> </a:t>
            </a:r>
            <a:r>
              <a:rPr lang="ru-RU" sz="2000" dirty="0" err="1"/>
              <a:t>пайдалы</a:t>
            </a:r>
            <a:r>
              <a:rPr lang="ru-RU" sz="2000" dirty="0"/>
              <a:t>. </a:t>
            </a:r>
            <a:r>
              <a:rPr lang="ru-RU" sz="2000" dirty="0" err="1"/>
              <a:t>Көбінесе</a:t>
            </a:r>
            <a:r>
              <a:rPr lang="ru-RU" sz="2000" dirty="0"/>
              <a:t> </a:t>
            </a:r>
            <a:r>
              <a:rPr lang="ru-RU" sz="2000" dirty="0" err="1"/>
              <a:t>ойындар</a:t>
            </a:r>
            <a:r>
              <a:rPr lang="ru-RU" sz="2000" dirty="0"/>
              <a:t> </a:t>
            </a:r>
            <a:r>
              <a:rPr lang="ru-RU" sz="2000" dirty="0" err="1"/>
              <a:t>диагностикалық</a:t>
            </a:r>
            <a:r>
              <a:rPr lang="ru-RU" sz="2000" dirty="0"/>
              <a:t> </a:t>
            </a:r>
            <a:r>
              <a:rPr lang="ru-RU" sz="2000" dirty="0" err="1"/>
              <a:t>және</a:t>
            </a:r>
            <a:r>
              <a:rPr lang="ru-RU" sz="2000" dirty="0"/>
              <a:t> </a:t>
            </a:r>
            <a:r>
              <a:rPr lang="ru-RU" sz="2000" dirty="0" err="1"/>
              <a:t>өзіндік</a:t>
            </a:r>
            <a:r>
              <a:rPr lang="ru-RU" sz="2000" dirty="0"/>
              <a:t> </a:t>
            </a:r>
            <a:r>
              <a:rPr lang="ru-RU" sz="2000" dirty="0" err="1"/>
              <a:t>диагностикалық</a:t>
            </a:r>
            <a:r>
              <a:rPr lang="ru-RU" sz="2000" dirty="0"/>
              <a:t> </a:t>
            </a:r>
            <a:r>
              <a:rPr lang="ru-RU" sz="2000" dirty="0" err="1"/>
              <a:t>құралға</a:t>
            </a:r>
            <a:r>
              <a:rPr lang="ru-RU" sz="2000" dirty="0"/>
              <a:t> </a:t>
            </a:r>
            <a:r>
              <a:rPr lang="ru-RU" sz="2000" dirty="0" err="1"/>
              <a:t>айналады</a:t>
            </a:r>
            <a:r>
              <a:rPr lang="ru-RU" sz="2000" dirty="0"/>
              <a:t>, </a:t>
            </a:r>
            <a:r>
              <a:rPr lang="ru-RU" sz="2000" dirty="0" err="1"/>
              <a:t>бұл</a:t>
            </a:r>
            <a:r>
              <a:rPr lang="ru-RU" sz="2000" dirty="0"/>
              <a:t> </a:t>
            </a:r>
            <a:r>
              <a:rPr lang="ru-RU" sz="2000" dirty="0" err="1"/>
              <a:t>байланыс</a:t>
            </a:r>
            <a:r>
              <a:rPr lang="ru-RU" sz="2000" dirty="0"/>
              <a:t> </a:t>
            </a:r>
            <a:r>
              <a:rPr lang="ru-RU" sz="2000" dirty="0" err="1"/>
              <a:t>қиындықтары</a:t>
            </a:r>
            <a:r>
              <a:rPr lang="ru-RU" sz="2000" dirty="0"/>
              <a:t> мен </a:t>
            </a:r>
            <a:r>
              <a:rPr lang="ru-RU" sz="2000" dirty="0" err="1"/>
              <a:t>елеулі</a:t>
            </a:r>
            <a:r>
              <a:rPr lang="ru-RU" sz="2000" dirty="0"/>
              <a:t> </a:t>
            </a:r>
            <a:r>
              <a:rPr lang="ru-RU" sz="2000" dirty="0" err="1"/>
              <a:t>психологиялық</a:t>
            </a:r>
            <a:r>
              <a:rPr lang="ru-RU" sz="2000" dirty="0"/>
              <a:t> </a:t>
            </a:r>
            <a:r>
              <a:rPr lang="ru-RU" sz="2000" dirty="0" err="1"/>
              <a:t>проблемалардың</a:t>
            </a:r>
            <a:r>
              <a:rPr lang="ru-RU" sz="2000" dirty="0"/>
              <a:t> </a:t>
            </a:r>
            <a:r>
              <a:rPr lang="ru-RU" sz="2000" dirty="0" err="1"/>
              <a:t>болуын</a:t>
            </a:r>
            <a:r>
              <a:rPr lang="ru-RU" sz="2000" dirty="0"/>
              <a:t> </a:t>
            </a:r>
            <a:r>
              <a:rPr lang="ru-RU" sz="2000" dirty="0" err="1"/>
              <a:t>кедергісіз</a:t>
            </a:r>
            <a:r>
              <a:rPr lang="ru-RU" sz="2000" dirty="0"/>
              <a:t> </a:t>
            </a:r>
            <a:r>
              <a:rPr lang="ru-RU" sz="2000" dirty="0" err="1"/>
              <a:t>және</a:t>
            </a:r>
            <a:r>
              <a:rPr lang="ru-RU" sz="2000" dirty="0"/>
              <a:t> </a:t>
            </a:r>
            <a:r>
              <a:rPr lang="ru-RU" sz="2000" dirty="0" err="1"/>
              <a:t>оңай</a:t>
            </a:r>
            <a:r>
              <a:rPr lang="ru-RU" sz="2000" dirty="0"/>
              <a:t> </a:t>
            </a:r>
            <a:r>
              <a:rPr lang="ru-RU" sz="2000" dirty="0" err="1"/>
              <a:t>анықтауға</a:t>
            </a:r>
            <a:r>
              <a:rPr lang="ru-RU" sz="2000" dirty="0"/>
              <a:t> </a:t>
            </a:r>
            <a:r>
              <a:rPr lang="ru-RU" sz="2000" dirty="0" err="1"/>
              <a:t>мүмкіндік</a:t>
            </a:r>
            <a:r>
              <a:rPr lang="ru-RU" sz="2000" dirty="0"/>
              <a:t> </a:t>
            </a:r>
            <a:r>
              <a:rPr lang="ru-RU" sz="2000" dirty="0" err="1"/>
              <a:t>береді</a:t>
            </a:r>
            <a:r>
              <a:rPr lang="ru-RU" sz="2000" dirty="0"/>
              <a:t>. </a:t>
            </a:r>
            <a:r>
              <a:rPr lang="ru-RU" sz="2000" dirty="0" err="1"/>
              <a:t>Ойынның</a:t>
            </a:r>
            <a:r>
              <a:rPr lang="ru-RU" sz="2000" dirty="0"/>
              <a:t> </a:t>
            </a:r>
            <a:r>
              <a:rPr lang="ru-RU" sz="2000" dirty="0" err="1"/>
              <a:t>арқасында</a:t>
            </a:r>
            <a:r>
              <a:rPr lang="ru-RU" sz="2000" dirty="0"/>
              <a:t> </a:t>
            </a:r>
            <a:r>
              <a:rPr lang="ru-RU" sz="2000" dirty="0" err="1"/>
              <a:t>оқу</a:t>
            </a:r>
            <a:r>
              <a:rPr lang="ru-RU" sz="2000" dirty="0"/>
              <a:t> </a:t>
            </a:r>
            <a:r>
              <a:rPr lang="ru-RU" sz="2000" dirty="0" err="1"/>
              <a:t>процесі</a:t>
            </a:r>
            <a:r>
              <a:rPr lang="ru-RU" sz="2000" dirty="0"/>
              <a:t> </a:t>
            </a:r>
            <a:r>
              <a:rPr lang="ru-RU" sz="2000" dirty="0" err="1"/>
              <a:t>күшейе</a:t>
            </a:r>
            <a:r>
              <a:rPr lang="ru-RU" sz="2000" dirty="0"/>
              <a:t> </a:t>
            </a:r>
            <a:r>
              <a:rPr lang="ru-RU" sz="2000" dirty="0" err="1"/>
              <a:t>түседі</a:t>
            </a:r>
            <a:r>
              <a:rPr lang="ru-RU" sz="2000" dirty="0"/>
              <a:t>, </a:t>
            </a:r>
            <a:r>
              <a:rPr lang="ru-RU" sz="2000" dirty="0" err="1"/>
              <a:t>жаңа</a:t>
            </a:r>
            <a:r>
              <a:rPr lang="ru-RU" sz="2000" dirty="0"/>
              <a:t> </a:t>
            </a:r>
            <a:r>
              <a:rPr lang="ru-RU" sz="2000" dirty="0" err="1"/>
              <a:t>мінез-құлық</a:t>
            </a:r>
            <a:r>
              <a:rPr lang="ru-RU" sz="2000" dirty="0"/>
              <a:t> </a:t>
            </a:r>
            <a:r>
              <a:rPr lang="ru-RU" sz="2000" dirty="0" err="1"/>
              <a:t>дағдылары</a:t>
            </a:r>
            <a:r>
              <a:rPr lang="ru-RU" sz="2000" dirty="0"/>
              <a:t> </a:t>
            </a:r>
            <a:r>
              <a:rPr lang="ru-RU" sz="2000" dirty="0" err="1"/>
              <a:t>шоғырландырылады</a:t>
            </a:r>
            <a:r>
              <a:rPr lang="ru-RU" sz="2000" dirty="0"/>
              <a:t>, </a:t>
            </a:r>
            <a:r>
              <a:rPr lang="ru-RU" sz="2000" dirty="0" err="1"/>
              <a:t>ауызша</a:t>
            </a:r>
            <a:r>
              <a:rPr lang="ru-RU" sz="2000" dirty="0"/>
              <a:t> </a:t>
            </a:r>
            <a:r>
              <a:rPr lang="ru-RU" sz="2000" dirty="0" err="1"/>
              <a:t>және</a:t>
            </a:r>
            <a:r>
              <a:rPr lang="ru-RU" sz="2000" dirty="0"/>
              <a:t> </a:t>
            </a:r>
            <a:r>
              <a:rPr lang="ru-RU" sz="2000" dirty="0" err="1"/>
              <a:t>вербальды</a:t>
            </a:r>
            <a:r>
              <a:rPr lang="ru-RU" sz="2000" dirty="0"/>
              <a:t> </a:t>
            </a:r>
            <a:r>
              <a:rPr lang="ru-RU" sz="2000" dirty="0" err="1"/>
              <a:t>емес</a:t>
            </a:r>
            <a:r>
              <a:rPr lang="ru-RU" sz="2000" dirty="0"/>
              <a:t> </a:t>
            </a:r>
            <a:r>
              <a:rPr lang="ru-RU" sz="2000" dirty="0" err="1"/>
              <a:t>қарым-қатынас</a:t>
            </a:r>
            <a:r>
              <a:rPr lang="ru-RU" sz="2000" dirty="0"/>
              <a:t> </a:t>
            </a:r>
            <a:r>
              <a:rPr lang="ru-RU" sz="2000" dirty="0" err="1"/>
              <a:t>дағдылары</a:t>
            </a:r>
            <a:r>
              <a:rPr lang="ru-RU" sz="2000" dirty="0"/>
              <a:t> </a:t>
            </a:r>
            <a:r>
              <a:rPr lang="ru-RU" sz="2000" dirty="0" err="1"/>
              <a:t>оқытылады</a:t>
            </a:r>
            <a:r>
              <a:rPr lang="ru-RU" sz="2000" dirty="0"/>
              <a:t>, </a:t>
            </a:r>
            <a:r>
              <a:rPr lang="ru-RU" sz="2000" dirty="0" err="1"/>
              <a:t>шығармашылық</a:t>
            </a:r>
            <a:r>
              <a:rPr lang="ru-RU" sz="2000" dirty="0"/>
              <a:t> </a:t>
            </a:r>
            <a:r>
              <a:rPr lang="ru-RU" sz="2000" dirty="0" err="1"/>
              <a:t>бастамалар</a:t>
            </a:r>
            <a:r>
              <a:rPr lang="ru-RU" sz="2000" dirty="0"/>
              <a:t> мен </a:t>
            </a:r>
            <a:r>
              <a:rPr lang="ru-RU" sz="2000" dirty="0" err="1"/>
              <a:t>адамның</a:t>
            </a:r>
            <a:r>
              <a:rPr lang="ru-RU" sz="2000" dirty="0"/>
              <a:t> </a:t>
            </a:r>
            <a:r>
              <a:rPr lang="ru-RU" sz="2000" dirty="0" err="1"/>
              <a:t>әлеуеті</a:t>
            </a:r>
            <a:r>
              <a:rPr lang="ru-RU" sz="2000" dirty="0"/>
              <a:t> </a:t>
            </a:r>
            <a:r>
              <a:rPr lang="ru-RU" sz="2000" dirty="0" err="1"/>
              <a:t>ашылады</a:t>
            </a:r>
            <a:r>
              <a:rPr lang="ru-RU" sz="2000" dirty="0"/>
              <a:t>.</a:t>
            </a:r>
          </a:p>
        </p:txBody>
      </p:sp>
    </p:spTree>
    <p:extLst>
      <p:ext uri="{BB962C8B-B14F-4D97-AF65-F5344CB8AC3E}">
        <p14:creationId xmlns:p14="http://schemas.microsoft.com/office/powerpoint/2010/main" val="4500069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Тренингте, әдетте, ойынның келесі әдістері қолданылады:</a:t>
            </a:r>
            <a:endParaRPr lang="ru-RU" dirty="0"/>
          </a:p>
        </p:txBody>
      </p:sp>
      <p:sp>
        <p:nvSpPr>
          <p:cNvPr id="3" name="Объект 2"/>
          <p:cNvSpPr>
            <a:spLocks noGrp="1"/>
          </p:cNvSpPr>
          <p:nvPr>
            <p:ph idx="1"/>
          </p:nvPr>
        </p:nvSpPr>
        <p:spPr/>
        <p:txBody>
          <a:bodyPr>
            <a:normAutofit/>
          </a:bodyPr>
          <a:lstStyle/>
          <a:p>
            <a:r>
              <a:rPr lang="kk-KZ" sz="2800" dirty="0"/>
              <a:t>ситуациялық-рөлдік, </a:t>
            </a:r>
            <a:endParaRPr lang="kk-KZ" sz="2800" dirty="0" smtClean="0"/>
          </a:p>
          <a:p>
            <a:r>
              <a:rPr lang="kk-KZ" sz="2800" dirty="0" smtClean="0"/>
              <a:t>дидактикалық</a:t>
            </a:r>
            <a:r>
              <a:rPr lang="kk-KZ" sz="2800" dirty="0"/>
              <a:t>, </a:t>
            </a:r>
            <a:endParaRPr lang="kk-KZ" sz="2800" dirty="0" smtClean="0"/>
          </a:p>
          <a:p>
            <a:r>
              <a:rPr lang="kk-KZ" sz="2800" dirty="0" smtClean="0"/>
              <a:t>шығармашылық</a:t>
            </a:r>
            <a:r>
              <a:rPr lang="kk-KZ" sz="2800" dirty="0"/>
              <a:t>, </a:t>
            </a:r>
            <a:endParaRPr lang="kk-KZ" sz="2800" dirty="0" smtClean="0"/>
          </a:p>
          <a:p>
            <a:r>
              <a:rPr lang="kk-KZ" sz="2800" dirty="0" smtClean="0"/>
              <a:t>ұйымдастырушылық-іс </a:t>
            </a:r>
            <a:r>
              <a:rPr lang="kk-KZ" sz="2800" dirty="0"/>
              <a:t>әрекеттік, </a:t>
            </a:r>
            <a:endParaRPr lang="kk-KZ" sz="2800" dirty="0" smtClean="0"/>
          </a:p>
          <a:p>
            <a:r>
              <a:rPr lang="kk-KZ" sz="2800" dirty="0" smtClean="0"/>
              <a:t>имитациялық</a:t>
            </a:r>
            <a:r>
              <a:rPr lang="kk-KZ" sz="2800" dirty="0"/>
              <a:t>, </a:t>
            </a:r>
            <a:endParaRPr lang="kk-KZ" sz="2800" dirty="0" smtClean="0"/>
          </a:p>
          <a:p>
            <a:r>
              <a:rPr lang="kk-KZ" sz="2800" dirty="0" smtClean="0"/>
              <a:t>іскери </a:t>
            </a:r>
            <a:r>
              <a:rPr lang="kk-KZ" sz="2800" dirty="0"/>
              <a:t>ойындар</a:t>
            </a:r>
            <a:r>
              <a:rPr lang="kk-KZ" sz="2800" dirty="0" smtClean="0"/>
              <a:t>.</a:t>
            </a:r>
            <a:endParaRPr lang="ru-RU" sz="2800" dirty="0"/>
          </a:p>
        </p:txBody>
      </p:sp>
    </p:spTree>
    <p:extLst>
      <p:ext uri="{BB962C8B-B14F-4D97-AF65-F5344CB8AC3E}">
        <p14:creationId xmlns:p14="http://schemas.microsoft.com/office/powerpoint/2010/main" val="9519912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Іскерлік ойын</a:t>
            </a:r>
            <a:endParaRPr lang="ru-RU" dirty="0"/>
          </a:p>
        </p:txBody>
      </p:sp>
      <p:sp>
        <p:nvSpPr>
          <p:cNvPr id="3" name="Объект 2"/>
          <p:cNvSpPr>
            <a:spLocks noGrp="1"/>
          </p:cNvSpPr>
          <p:nvPr>
            <p:ph idx="1"/>
          </p:nvPr>
        </p:nvSpPr>
        <p:spPr>
          <a:xfrm>
            <a:off x="1154955" y="2603500"/>
            <a:ext cx="9579306" cy="3416300"/>
          </a:xfrm>
        </p:spPr>
        <p:txBody>
          <a:bodyPr>
            <a:noAutofit/>
          </a:bodyPr>
          <a:lstStyle/>
          <a:p>
            <a:r>
              <a:rPr lang="kk-KZ" sz="2400" dirty="0"/>
              <a:t>Іскерлік ойын - оны жүзеге асырудың жаңа тәсілдерін іздестіру арқылы кәсіби қызметтің әртүрлі жағдайларын модельдеу құралы. Топ белгілі бір ойын ортасында шешім қабылдау қажеттілігіне тап болады. Іскерлік ойын қатысушыларды шынайы кәсіби іс-әрекетке баулуға және тікелей тәжірибе арқылы олардың ерекшеліктерімен танысуға мүмкіндік береді. Сондықтан бұл университет студенттерін белсенді әлеуметтік-психологиялық даярлаудың ажырамас бөлігі болып табылады.</a:t>
            </a:r>
            <a:endParaRPr lang="ru-RU" sz="2400" dirty="0"/>
          </a:p>
        </p:txBody>
      </p:sp>
    </p:spTree>
    <p:extLst>
      <p:ext uri="{BB962C8B-B14F-4D97-AF65-F5344CB8AC3E}">
        <p14:creationId xmlns:p14="http://schemas.microsoft.com/office/powerpoint/2010/main" val="1773528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Дидактикалық ойын</a:t>
            </a:r>
            <a:endParaRPr lang="ru-RU" dirty="0"/>
          </a:p>
        </p:txBody>
      </p:sp>
      <p:sp>
        <p:nvSpPr>
          <p:cNvPr id="3" name="Объект 2"/>
          <p:cNvSpPr>
            <a:spLocks noGrp="1"/>
          </p:cNvSpPr>
          <p:nvPr>
            <p:ph idx="1"/>
          </p:nvPr>
        </p:nvSpPr>
        <p:spPr>
          <a:xfrm>
            <a:off x="1361662" y="2623930"/>
            <a:ext cx="9173816" cy="3637722"/>
          </a:xfrm>
        </p:spPr>
        <p:txBody>
          <a:bodyPr>
            <a:normAutofit/>
          </a:bodyPr>
          <a:lstStyle/>
          <a:p>
            <a:r>
              <a:rPr lang="kk-KZ" sz="2400" dirty="0"/>
              <a:t>Дидактикалық ойын - зерттелген жүйелерді, құбылыстарды, процестерді модельдеудегі белсенді оқу әрекеті. Іскерлік ойынның мақсаты - шұғыл педагогикалық мәселені шешу. Ойынның бұл түрі маңызды қасиетке ие: қатысушылардың танымдық белсенділігі - бұл өздігінен жүру, өйткені ақпарат сырттан келмейді, бірақ ішкі өнім, іс-әрекеттің нәтижесі. </a:t>
            </a:r>
            <a:endParaRPr lang="ru-RU" sz="2400" dirty="0"/>
          </a:p>
        </p:txBody>
      </p:sp>
    </p:spTree>
    <p:extLst>
      <p:ext uri="{BB962C8B-B14F-4D97-AF65-F5344CB8AC3E}">
        <p14:creationId xmlns:p14="http://schemas.microsoft.com/office/powerpoint/2010/main" val="8051884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Ұйымдастырушылық-іс әрекет ойыны</a:t>
            </a:r>
            <a:endParaRPr lang="ru-RU" dirty="0"/>
          </a:p>
        </p:txBody>
      </p:sp>
      <p:sp>
        <p:nvSpPr>
          <p:cNvPr id="3" name="Объект 2"/>
          <p:cNvSpPr>
            <a:spLocks noGrp="1"/>
          </p:cNvSpPr>
          <p:nvPr>
            <p:ph idx="1"/>
          </p:nvPr>
        </p:nvSpPr>
        <p:spPr/>
        <p:txBody>
          <a:bodyPr/>
          <a:lstStyle/>
          <a:p>
            <a:r>
              <a:rPr lang="kk-KZ" dirty="0"/>
              <a:t>Ұйымдастырушылық-іс әрекет ойыны - белсенді әлеуметтік-психологиялық дайындық әдісі, оның барысында кәсіби іс-әрекетті модельдеуді қолдана отырып, нақты теориялық және практикалық мәселелер шешіліп, шығармашылық ойлаудың рефлексивті компоненті дамиды. Мақсатқа жетудің белгілі бір алгоритмін әзірлеуді және белгілі бір дағдылардың болуын қажет ететін іскери ойыннан айырмашылығы, ұйымдастырушылық-іс әрекет ойында ойыншылар олар не және қалай істеу керектігін білмейтін жағдайларда орналастырылады. Ойынның бұл түрі кең аймақта әрекет ету қабілетін дамытады және ұжымдық ақыл-ой әрекетіне дағдыланады.</a:t>
            </a:r>
            <a:endParaRPr lang="ru-RU" dirty="0"/>
          </a:p>
        </p:txBody>
      </p:sp>
    </p:spTree>
    <p:extLst>
      <p:ext uri="{BB962C8B-B14F-4D97-AF65-F5344CB8AC3E}">
        <p14:creationId xmlns:p14="http://schemas.microsoft.com/office/powerpoint/2010/main" val="14334813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Шығармашылық ойын</a:t>
            </a:r>
            <a:endParaRPr lang="ru-RU" dirty="0"/>
          </a:p>
        </p:txBody>
      </p:sp>
      <p:sp>
        <p:nvSpPr>
          <p:cNvPr id="3" name="Объект 2"/>
          <p:cNvSpPr>
            <a:spLocks noGrp="1"/>
          </p:cNvSpPr>
          <p:nvPr>
            <p:ph idx="1"/>
          </p:nvPr>
        </p:nvSpPr>
        <p:spPr>
          <a:xfrm>
            <a:off x="1154954" y="2603500"/>
            <a:ext cx="10009869" cy="3416300"/>
          </a:xfrm>
        </p:spPr>
        <p:txBody>
          <a:bodyPr>
            <a:noAutofit/>
          </a:bodyPr>
          <a:lstStyle/>
          <a:p>
            <a:r>
              <a:rPr lang="kk-KZ" sz="2400" dirty="0"/>
              <a:t>Шығармашылық ойын - бұл шартты жағдайдағы әрекет, оның нәтижесінде ойыншылар үшін жеке маңызды, материалдық және рухани құндылықтар болып табылатын қиял өнімі. Шығармашылық ойындар «ашық жауап» бар тапсырмалардың болуын талап етеді (жалғыз дұрыс шешімнің болмауы). Ойындардың осы түрін өткізу барысында қатысушылар белгілі бір әрекеттің көмегімен өздерін білдіреді, нәтижесінде ерекше жоспарланбаған нәтиже болады. Мысалы, «Қолтырауын» ойыны</a:t>
            </a:r>
            <a:r>
              <a:rPr lang="kk-KZ" sz="2400" dirty="0" smtClean="0"/>
              <a:t>.</a:t>
            </a:r>
            <a:endParaRPr lang="ru-RU" sz="2400" dirty="0"/>
          </a:p>
        </p:txBody>
      </p:sp>
    </p:spTree>
    <p:extLst>
      <p:ext uri="{BB962C8B-B14F-4D97-AF65-F5344CB8AC3E}">
        <p14:creationId xmlns:p14="http://schemas.microsoft.com/office/powerpoint/2010/main" val="41857494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Имитациялық ойындар</a:t>
            </a:r>
            <a:endParaRPr lang="ru-RU" dirty="0"/>
          </a:p>
        </p:txBody>
      </p:sp>
      <p:sp>
        <p:nvSpPr>
          <p:cNvPr id="3" name="Объект 2"/>
          <p:cNvSpPr>
            <a:spLocks noGrp="1"/>
          </p:cNvSpPr>
          <p:nvPr>
            <p:ph idx="1"/>
          </p:nvPr>
        </p:nvSpPr>
        <p:spPr/>
        <p:txBody>
          <a:bodyPr/>
          <a:lstStyle/>
          <a:p>
            <a:r>
              <a:rPr lang="kk-KZ" dirty="0"/>
              <a:t>Имитациялық ойындар - бұл қоршаған орта мен қатысушылардың интеллектуалдық белсенділігінің моделін ғана үлестіретін, жеке көзқарастар негізінде өзара әрекеттесу мен ұжымдық шешім қабылдау үшін көпжақты жағдай туғызатын оқу, өндірістік, басқарушылық және дамытылатын интерактивті ойындардың ерекше класы. Ең бастысы мақсаты ретінде, қатысушылар ұжымдық іс-әрекеттің, ынтымақтастықтың, ымыраға келу немесе консенсус іздеу мағынасы мен орындылығын дербес түсінуі керек.</a:t>
            </a:r>
            <a:endParaRPr lang="ru-RU" dirty="0"/>
          </a:p>
        </p:txBody>
      </p:sp>
    </p:spTree>
    <p:extLst>
      <p:ext uri="{BB962C8B-B14F-4D97-AF65-F5344CB8AC3E}">
        <p14:creationId xmlns:p14="http://schemas.microsoft.com/office/powerpoint/2010/main" val="22976922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err="1"/>
              <a:t>Топтық</a:t>
            </a:r>
            <a:r>
              <a:rPr lang="ru-RU" dirty="0"/>
              <a:t> </a:t>
            </a:r>
            <a:r>
              <a:rPr lang="ru-RU" dirty="0" err="1"/>
              <a:t>психологиялық</a:t>
            </a:r>
            <a:r>
              <a:rPr lang="ru-RU" dirty="0"/>
              <a:t> </a:t>
            </a:r>
            <a:r>
              <a:rPr lang="ru-RU" dirty="0" err="1"/>
              <a:t>тренингте</a:t>
            </a:r>
            <a:r>
              <a:rPr lang="ru-RU" dirty="0"/>
              <a:t> </a:t>
            </a:r>
            <a:r>
              <a:rPr lang="ru-RU" dirty="0" err="1"/>
              <a:t>әлеуметтік</a:t>
            </a:r>
            <a:r>
              <a:rPr lang="ru-RU" dirty="0"/>
              <a:t> </a:t>
            </a:r>
            <a:r>
              <a:rPr lang="ru-RU" dirty="0" err="1"/>
              <a:t>рөлдік</a:t>
            </a:r>
            <a:r>
              <a:rPr lang="ru-RU" dirty="0"/>
              <a:t> </a:t>
            </a:r>
            <a:r>
              <a:rPr lang="ru-RU" dirty="0" err="1"/>
              <a:t>ойындар</a:t>
            </a:r>
            <a:r>
              <a:rPr lang="ru-RU" dirty="0"/>
              <a:t> </a:t>
            </a:r>
            <a:r>
              <a:rPr lang="ru-RU" dirty="0" err="1"/>
              <a:t>ерекше</a:t>
            </a:r>
            <a:r>
              <a:rPr lang="ru-RU" dirty="0"/>
              <a:t> </a:t>
            </a:r>
            <a:r>
              <a:rPr lang="ru-RU" dirty="0" err="1"/>
              <a:t>орын</a:t>
            </a:r>
            <a:r>
              <a:rPr lang="ru-RU" dirty="0"/>
              <a:t> </a:t>
            </a:r>
            <a:r>
              <a:rPr lang="ru-RU" dirty="0" err="1"/>
              <a:t>алады</a:t>
            </a:r>
            <a:r>
              <a:rPr lang="ru-RU" dirty="0"/>
              <a:t>. </a:t>
            </a:r>
            <a:r>
              <a:rPr lang="ru-RU" dirty="0" err="1"/>
              <a:t>Олар</a:t>
            </a:r>
            <a:r>
              <a:rPr lang="ru-RU" dirty="0"/>
              <a:t> </a:t>
            </a:r>
            <a:r>
              <a:rPr lang="ru-RU" dirty="0" err="1"/>
              <a:t>сізге</a:t>
            </a:r>
            <a:r>
              <a:rPr lang="ru-RU" dirty="0"/>
              <a:t> </a:t>
            </a:r>
            <a:r>
              <a:rPr lang="ru-RU" dirty="0" err="1"/>
              <a:t>тыңдаушыларды</a:t>
            </a:r>
            <a:r>
              <a:rPr lang="ru-RU" dirty="0"/>
              <a:t> </a:t>
            </a:r>
            <a:r>
              <a:rPr lang="ru-RU" dirty="0" err="1"/>
              <a:t>оқу</a:t>
            </a:r>
            <a:r>
              <a:rPr lang="ru-RU" dirty="0"/>
              <a:t> </a:t>
            </a:r>
            <a:r>
              <a:rPr lang="ru-RU" dirty="0" err="1"/>
              <a:t>процесіне</a:t>
            </a:r>
            <a:r>
              <a:rPr lang="ru-RU" dirty="0"/>
              <a:t> </a:t>
            </a:r>
            <a:r>
              <a:rPr lang="ru-RU" dirty="0" err="1"/>
              <a:t>белсенді</a:t>
            </a:r>
            <a:r>
              <a:rPr lang="ru-RU" dirty="0"/>
              <a:t> </a:t>
            </a:r>
            <a:r>
              <a:rPr lang="ru-RU" dirty="0" err="1"/>
              <a:t>қатысуға</a:t>
            </a:r>
            <a:r>
              <a:rPr lang="ru-RU" dirty="0"/>
              <a:t>, </a:t>
            </a:r>
            <a:r>
              <a:rPr lang="ru-RU" dirty="0" err="1"/>
              <a:t>қызығушылықты</a:t>
            </a:r>
            <a:r>
              <a:rPr lang="ru-RU" dirty="0"/>
              <a:t> </a:t>
            </a:r>
            <a:r>
              <a:rPr lang="ru-RU" dirty="0" err="1"/>
              <a:t>оятуға</a:t>
            </a:r>
            <a:r>
              <a:rPr lang="ru-RU" dirty="0"/>
              <a:t>, </a:t>
            </a:r>
            <a:r>
              <a:rPr lang="ru-RU" dirty="0" err="1"/>
              <a:t>күшті</a:t>
            </a:r>
            <a:r>
              <a:rPr lang="ru-RU" dirty="0"/>
              <a:t> </a:t>
            </a:r>
            <a:r>
              <a:rPr lang="ru-RU" dirty="0" err="1"/>
              <a:t>және</a:t>
            </a:r>
            <a:r>
              <a:rPr lang="ru-RU" dirty="0"/>
              <a:t> </a:t>
            </a:r>
            <a:r>
              <a:rPr lang="ru-RU" dirty="0" err="1"/>
              <a:t>әлсіз</a:t>
            </a:r>
            <a:r>
              <a:rPr lang="ru-RU" dirty="0"/>
              <a:t> </a:t>
            </a:r>
            <a:r>
              <a:rPr lang="ru-RU" dirty="0" err="1"/>
              <a:t>жақтарыңызды</a:t>
            </a:r>
            <a:r>
              <a:rPr lang="ru-RU" dirty="0"/>
              <a:t> </a:t>
            </a:r>
            <a:r>
              <a:rPr lang="ru-RU" dirty="0" err="1"/>
              <a:t>анықтауға</a:t>
            </a:r>
            <a:r>
              <a:rPr lang="ru-RU" dirty="0"/>
              <a:t> </a:t>
            </a:r>
            <a:r>
              <a:rPr lang="ru-RU" dirty="0" err="1"/>
              <a:t>мүмкіндік</a:t>
            </a:r>
            <a:r>
              <a:rPr lang="ru-RU" dirty="0"/>
              <a:t> </a:t>
            </a:r>
            <a:r>
              <a:rPr lang="ru-RU" dirty="0" err="1"/>
              <a:t>береді</a:t>
            </a:r>
            <a:r>
              <a:rPr lang="ru-RU" dirty="0"/>
              <a:t>. </a:t>
            </a:r>
            <a:r>
              <a:rPr lang="ru-RU" dirty="0" err="1"/>
              <a:t>Рөлдік</a:t>
            </a:r>
            <a:r>
              <a:rPr lang="ru-RU" dirty="0"/>
              <a:t> </a:t>
            </a:r>
            <a:r>
              <a:rPr lang="ru-RU" dirty="0" err="1"/>
              <a:t>ойын</a:t>
            </a:r>
            <a:r>
              <a:rPr lang="ru-RU" dirty="0"/>
              <a:t> - </a:t>
            </a:r>
            <a:r>
              <a:rPr lang="ru-RU" dirty="0" err="1"/>
              <a:t>қатысушыларды</a:t>
            </a:r>
            <a:r>
              <a:rPr lang="ru-RU" dirty="0"/>
              <a:t> </a:t>
            </a:r>
            <a:r>
              <a:rPr lang="ru-RU" dirty="0" err="1"/>
              <a:t>күтпеген</a:t>
            </a:r>
            <a:r>
              <a:rPr lang="ru-RU" dirty="0"/>
              <a:t> </a:t>
            </a:r>
            <a:r>
              <a:rPr lang="ru-RU" dirty="0" err="1"/>
              <a:t>жағдайлармен</a:t>
            </a:r>
            <a:r>
              <a:rPr lang="ru-RU" dirty="0"/>
              <a:t> </a:t>
            </a:r>
            <a:r>
              <a:rPr lang="ru-RU" dirty="0" err="1"/>
              <a:t>таныстыру</a:t>
            </a:r>
            <a:r>
              <a:rPr lang="ru-RU" dirty="0"/>
              <a:t> </a:t>
            </a:r>
            <a:r>
              <a:rPr lang="ru-RU" dirty="0" err="1"/>
              <a:t>арқылы</a:t>
            </a:r>
            <a:r>
              <a:rPr lang="ru-RU" dirty="0"/>
              <a:t> </a:t>
            </a:r>
            <a:r>
              <a:rPr lang="ru-RU" dirty="0" err="1"/>
              <a:t>олардың</a:t>
            </a:r>
            <a:r>
              <a:rPr lang="ru-RU" dirty="0"/>
              <a:t> </a:t>
            </a:r>
            <a:r>
              <a:rPr lang="ru-RU" dirty="0" err="1"/>
              <a:t>тәжірибесін</a:t>
            </a:r>
            <a:r>
              <a:rPr lang="ru-RU" dirty="0"/>
              <a:t> </a:t>
            </a:r>
            <a:r>
              <a:rPr lang="ru-RU" dirty="0" err="1"/>
              <a:t>кеңейту</a:t>
            </a:r>
            <a:r>
              <a:rPr lang="ru-RU" dirty="0"/>
              <a:t> </a:t>
            </a:r>
            <a:r>
              <a:rPr lang="ru-RU" dirty="0" err="1"/>
              <a:t>тәсілі</a:t>
            </a:r>
            <a:r>
              <a:rPr lang="ru-RU" dirty="0"/>
              <a:t>, </a:t>
            </a:r>
            <a:r>
              <a:rPr lang="ru-RU" dirty="0" err="1"/>
              <a:t>оған</a:t>
            </a:r>
            <a:r>
              <a:rPr lang="ru-RU" dirty="0"/>
              <a:t> </a:t>
            </a:r>
            <a:r>
              <a:rPr lang="ru-RU" dirty="0" err="1"/>
              <a:t>қатысушылардың</a:t>
            </a:r>
            <a:r>
              <a:rPr lang="ru-RU" dirty="0"/>
              <a:t> </a:t>
            </a:r>
            <a:r>
              <a:rPr lang="ru-RU" dirty="0" err="1"/>
              <a:t>біреуінің</a:t>
            </a:r>
            <a:r>
              <a:rPr lang="ru-RU" dirty="0"/>
              <a:t> </a:t>
            </a:r>
            <a:r>
              <a:rPr lang="ru-RU" dirty="0" err="1"/>
              <a:t>рөлін</a:t>
            </a:r>
            <a:r>
              <a:rPr lang="ru-RU" dirty="0"/>
              <a:t> </a:t>
            </a:r>
            <a:r>
              <a:rPr lang="ru-RU" dirty="0" err="1"/>
              <a:t>алу</a:t>
            </a:r>
            <a:r>
              <a:rPr lang="ru-RU" dirty="0"/>
              <a:t> </a:t>
            </a:r>
            <a:r>
              <a:rPr lang="ru-RU" dirty="0" err="1"/>
              <a:t>және</a:t>
            </a:r>
            <a:r>
              <a:rPr lang="ru-RU" dirty="0"/>
              <a:t> </a:t>
            </a:r>
            <a:r>
              <a:rPr lang="ru-RU" dirty="0" err="1"/>
              <a:t>жағдайды</a:t>
            </a:r>
            <a:r>
              <a:rPr lang="ru-RU" dirty="0"/>
              <a:t> </a:t>
            </a:r>
            <a:r>
              <a:rPr lang="ru-RU" dirty="0" err="1"/>
              <a:t>аяқтау</a:t>
            </a:r>
            <a:r>
              <a:rPr lang="ru-RU" dirty="0"/>
              <a:t> </a:t>
            </a:r>
            <a:r>
              <a:rPr lang="ru-RU" dirty="0" err="1"/>
              <a:t>тәсілін</a:t>
            </a:r>
            <a:r>
              <a:rPr lang="ru-RU" dirty="0"/>
              <a:t> </a:t>
            </a:r>
            <a:r>
              <a:rPr lang="ru-RU" dirty="0" err="1"/>
              <a:t>жасау</a:t>
            </a:r>
            <a:r>
              <a:rPr lang="ru-RU" dirty="0"/>
              <a:t> </a:t>
            </a:r>
            <a:r>
              <a:rPr lang="ru-RU" dirty="0" err="1"/>
              <a:t>ұсынылады</a:t>
            </a:r>
            <a:r>
              <a:rPr lang="ru-RU" dirty="0"/>
              <a:t>. </a:t>
            </a:r>
            <a:r>
              <a:rPr lang="ru-RU" dirty="0" err="1"/>
              <a:t>Психологиялық</a:t>
            </a:r>
            <a:r>
              <a:rPr lang="ru-RU" dirty="0"/>
              <a:t> </a:t>
            </a:r>
            <a:r>
              <a:rPr lang="ru-RU" dirty="0" err="1"/>
              <a:t>тұрғыдан</a:t>
            </a:r>
            <a:r>
              <a:rPr lang="ru-RU" dirty="0"/>
              <a:t> </a:t>
            </a:r>
            <a:r>
              <a:rPr lang="ru-RU" dirty="0" err="1"/>
              <a:t>алғанда</a:t>
            </a:r>
            <a:r>
              <a:rPr lang="ru-RU" dirty="0"/>
              <a:t>, </a:t>
            </a:r>
            <a:r>
              <a:rPr lang="ru-RU" dirty="0" err="1"/>
              <a:t>рөлдік</a:t>
            </a:r>
            <a:r>
              <a:rPr lang="ru-RU" dirty="0"/>
              <a:t> </a:t>
            </a:r>
            <a:r>
              <a:rPr lang="ru-RU" dirty="0" err="1"/>
              <a:t>ойынның</a:t>
            </a:r>
            <a:r>
              <a:rPr lang="ru-RU" dirty="0"/>
              <a:t> </a:t>
            </a:r>
            <a:r>
              <a:rPr lang="ru-RU" dirty="0" err="1"/>
              <a:t>мазмұны</a:t>
            </a:r>
            <a:r>
              <a:rPr lang="ru-RU" dirty="0"/>
              <a:t> объект </a:t>
            </a:r>
            <a:r>
              <a:rPr lang="ru-RU" dirty="0" err="1"/>
              <a:t>емес</a:t>
            </a:r>
            <a:r>
              <a:rPr lang="ru-RU" dirty="0"/>
              <a:t>, </a:t>
            </a:r>
            <a:r>
              <a:rPr lang="ru-RU" dirty="0" err="1"/>
              <a:t>яғни</a:t>
            </a:r>
            <a:r>
              <a:rPr lang="ru-RU" dirty="0"/>
              <a:t> </a:t>
            </a:r>
            <a:r>
              <a:rPr lang="ru-RU" dirty="0" err="1"/>
              <a:t>тұлға</a:t>
            </a:r>
            <a:r>
              <a:rPr lang="ru-RU" dirty="0"/>
              <a:t> - </a:t>
            </a:r>
            <a:r>
              <a:rPr lang="ru-RU" dirty="0" err="1"/>
              <a:t>тұлға</a:t>
            </a:r>
            <a:r>
              <a:rPr lang="ru-RU" dirty="0"/>
              <a:t> </a:t>
            </a:r>
            <a:r>
              <a:rPr lang="ru-RU" dirty="0" err="1"/>
              <a:t>қатынасы</a:t>
            </a:r>
            <a:r>
              <a:rPr lang="ru-RU" dirty="0"/>
              <a:t>, ал </a:t>
            </a:r>
            <a:r>
              <a:rPr lang="ru-RU" dirty="0" err="1"/>
              <a:t>тұлға</a:t>
            </a:r>
            <a:r>
              <a:rPr lang="ru-RU" dirty="0"/>
              <a:t> - объект </a:t>
            </a:r>
            <a:r>
              <a:rPr lang="ru-RU" dirty="0" err="1"/>
              <a:t>емес</a:t>
            </a:r>
            <a:r>
              <a:rPr lang="ru-RU" dirty="0"/>
              <a:t>. </a:t>
            </a:r>
            <a:r>
              <a:rPr lang="ru-RU" dirty="0" err="1"/>
              <a:t>Рөлдік</a:t>
            </a:r>
            <a:r>
              <a:rPr lang="ru-RU" dirty="0"/>
              <a:t> </a:t>
            </a:r>
            <a:r>
              <a:rPr lang="ru-RU" dirty="0" err="1"/>
              <a:t>ойыннан</a:t>
            </a:r>
            <a:r>
              <a:rPr lang="ru-RU" dirty="0"/>
              <a:t> </a:t>
            </a:r>
            <a:r>
              <a:rPr lang="ru-RU" dirty="0" err="1"/>
              <a:t>барынша</a:t>
            </a:r>
            <a:r>
              <a:rPr lang="ru-RU" dirty="0"/>
              <a:t> </a:t>
            </a:r>
            <a:r>
              <a:rPr lang="ru-RU" dirty="0" err="1"/>
              <a:t>пайда</a:t>
            </a:r>
            <a:r>
              <a:rPr lang="ru-RU" dirty="0"/>
              <a:t> </a:t>
            </a:r>
            <a:r>
              <a:rPr lang="ru-RU" dirty="0" err="1"/>
              <a:t>алу</a:t>
            </a:r>
            <a:r>
              <a:rPr lang="ru-RU" dirty="0"/>
              <a:t> </a:t>
            </a:r>
            <a:r>
              <a:rPr lang="ru-RU" dirty="0" err="1"/>
              <a:t>үшін</a:t>
            </a:r>
            <a:r>
              <a:rPr lang="ru-RU" dirty="0"/>
              <a:t> </a:t>
            </a:r>
            <a:r>
              <a:rPr lang="ru-RU" dirty="0" err="1"/>
              <a:t>ұсынылатын</a:t>
            </a:r>
            <a:r>
              <a:rPr lang="ru-RU" dirty="0"/>
              <a:t> </a:t>
            </a:r>
            <a:r>
              <a:rPr lang="ru-RU" dirty="0" err="1"/>
              <a:t>жағдайлар</a:t>
            </a:r>
            <a:r>
              <a:rPr lang="ru-RU" dirty="0"/>
              <a:t> </a:t>
            </a:r>
            <a:r>
              <a:rPr lang="ru-RU" dirty="0" err="1"/>
              <a:t>мүмкіндігінше</a:t>
            </a:r>
            <a:r>
              <a:rPr lang="ru-RU" dirty="0"/>
              <a:t> </a:t>
            </a:r>
            <a:r>
              <a:rPr lang="ru-RU" dirty="0" err="1"/>
              <a:t>шындыққа</a:t>
            </a:r>
            <a:r>
              <a:rPr lang="ru-RU" dirty="0"/>
              <a:t> </a:t>
            </a:r>
            <a:r>
              <a:rPr lang="ru-RU" dirty="0" err="1"/>
              <a:t>жақын</a:t>
            </a:r>
            <a:r>
              <a:rPr lang="ru-RU" dirty="0"/>
              <a:t> </a:t>
            </a:r>
            <a:r>
              <a:rPr lang="ru-RU" dirty="0" err="1"/>
              <a:t>болуы</a:t>
            </a:r>
            <a:r>
              <a:rPr lang="ru-RU" dirty="0"/>
              <a:t> </a:t>
            </a:r>
            <a:r>
              <a:rPr lang="ru-RU" dirty="0" err="1"/>
              <a:t>керек</a:t>
            </a:r>
            <a:r>
              <a:rPr lang="ru-RU" dirty="0"/>
              <a:t>. </a:t>
            </a:r>
          </a:p>
        </p:txBody>
      </p:sp>
    </p:spTree>
    <p:extLst>
      <p:ext uri="{BB962C8B-B14F-4D97-AF65-F5344CB8AC3E}">
        <p14:creationId xmlns:p14="http://schemas.microsoft.com/office/powerpoint/2010/main" val="2301017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i="1" dirty="0"/>
              <a:t>Негізгі сұрақтар</a:t>
            </a:r>
            <a:r>
              <a:rPr lang="kk-KZ" b="1" dirty="0"/>
              <a:t>:</a:t>
            </a:r>
            <a:r>
              <a:rPr lang="kk-KZ" dirty="0"/>
              <a:t> </a:t>
            </a:r>
            <a:endParaRPr lang="ru-RU" dirty="0"/>
          </a:p>
        </p:txBody>
      </p:sp>
      <p:sp>
        <p:nvSpPr>
          <p:cNvPr id="3" name="Объект 2"/>
          <p:cNvSpPr>
            <a:spLocks noGrp="1"/>
          </p:cNvSpPr>
          <p:nvPr>
            <p:ph idx="1"/>
          </p:nvPr>
        </p:nvSpPr>
        <p:spPr>
          <a:xfrm>
            <a:off x="1154955" y="2512291"/>
            <a:ext cx="6114063" cy="3507509"/>
          </a:xfrm>
        </p:spPr>
        <p:txBody>
          <a:bodyPr>
            <a:normAutofit/>
          </a:bodyPr>
          <a:lstStyle/>
          <a:p>
            <a:pPr lvl="0">
              <a:buFont typeface="+mj-lt"/>
              <a:buAutoNum type="arabicPeriod"/>
            </a:pPr>
            <a:r>
              <a:rPr lang="kk-KZ" sz="2800" dirty="0"/>
              <a:t>Топтық жұмыс әдістерінің жалпы сипаттамасы. </a:t>
            </a:r>
            <a:endParaRPr lang="ru-RU" sz="2800" dirty="0"/>
          </a:p>
          <a:p>
            <a:pPr lvl="0">
              <a:buFont typeface="+mj-lt"/>
              <a:buAutoNum type="arabicPeriod"/>
            </a:pPr>
            <a:r>
              <a:rPr lang="kk-KZ" sz="2800" dirty="0"/>
              <a:t>Ғылыми теориялардағы ойын феномені.</a:t>
            </a:r>
            <a:endParaRPr lang="ru-RU" sz="2800" dirty="0"/>
          </a:p>
          <a:p>
            <a:pPr lvl="0">
              <a:buFont typeface="+mj-lt"/>
              <a:buAutoNum type="arabicPeriod"/>
            </a:pPr>
            <a:r>
              <a:rPr lang="kk-KZ" sz="2800" dirty="0"/>
              <a:t>Ойын әдістерінің сипаттамасы және олардың жіктелуі.</a:t>
            </a:r>
            <a:endParaRPr lang="ru-RU" sz="2800" dirty="0"/>
          </a:p>
          <a:p>
            <a:pPr marL="0" indent="0">
              <a:buNone/>
            </a:pPr>
            <a:endParaRPr lang="ru-RU" sz="2800" dirty="0"/>
          </a:p>
        </p:txBody>
      </p:sp>
    </p:spTree>
    <p:extLst>
      <p:ext uri="{BB962C8B-B14F-4D97-AF65-F5344CB8AC3E}">
        <p14:creationId xmlns:p14="http://schemas.microsoft.com/office/powerpoint/2010/main" val="14208812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err="1"/>
              <a:t>Кейде</a:t>
            </a:r>
            <a:r>
              <a:rPr lang="ru-RU" dirty="0"/>
              <a:t> </a:t>
            </a:r>
            <a:r>
              <a:rPr lang="ru-RU" dirty="0" err="1"/>
              <a:t>бірыңғай</a:t>
            </a:r>
            <a:r>
              <a:rPr lang="ru-RU" dirty="0"/>
              <a:t> </a:t>
            </a:r>
            <a:r>
              <a:rPr lang="ru-RU" dirty="0" err="1"/>
              <a:t>ойын</a:t>
            </a:r>
            <a:r>
              <a:rPr lang="ru-RU" dirty="0"/>
              <a:t> </a:t>
            </a:r>
            <a:r>
              <a:rPr lang="ru-RU" dirty="0" err="1"/>
              <a:t>түрін</a:t>
            </a:r>
            <a:r>
              <a:rPr lang="ru-RU" dirty="0"/>
              <a:t> </a:t>
            </a:r>
            <a:r>
              <a:rPr lang="ru-RU" dirty="0" err="1"/>
              <a:t>анықтау</a:t>
            </a:r>
            <a:r>
              <a:rPr lang="ru-RU" dirty="0"/>
              <a:t> </a:t>
            </a:r>
            <a:r>
              <a:rPr lang="ru-RU" dirty="0" err="1"/>
              <a:t>қиынға</a:t>
            </a:r>
            <a:r>
              <a:rPr lang="ru-RU" dirty="0"/>
              <a:t> </a:t>
            </a:r>
            <a:r>
              <a:rPr lang="ru-RU" dirty="0" err="1"/>
              <a:t>соғады</a:t>
            </a:r>
            <a:r>
              <a:rPr lang="ru-RU" dirty="0"/>
              <a:t>. </a:t>
            </a:r>
            <a:r>
              <a:rPr lang="ru-RU" dirty="0" err="1"/>
              <a:t>Сонымен</a:t>
            </a:r>
            <a:r>
              <a:rPr lang="ru-RU" dirty="0"/>
              <a:t>, </a:t>
            </a:r>
            <a:r>
              <a:rPr lang="ru-RU" dirty="0" err="1"/>
              <a:t>іскерлік</a:t>
            </a:r>
            <a:r>
              <a:rPr lang="ru-RU" dirty="0"/>
              <a:t> </a:t>
            </a:r>
            <a:r>
              <a:rPr lang="ru-RU" dirty="0" err="1"/>
              <a:t>ойынға</a:t>
            </a:r>
            <a:r>
              <a:rPr lang="ru-RU" dirty="0"/>
              <a:t> </a:t>
            </a:r>
            <a:r>
              <a:rPr lang="ru-RU" dirty="0" err="1"/>
              <a:t>көбінесе</a:t>
            </a:r>
            <a:r>
              <a:rPr lang="ru-RU" dirty="0"/>
              <a:t> </a:t>
            </a:r>
            <a:r>
              <a:rPr lang="ru-RU" dirty="0" err="1"/>
              <a:t>рөлдік</a:t>
            </a:r>
            <a:r>
              <a:rPr lang="ru-RU" dirty="0"/>
              <a:t> </a:t>
            </a:r>
            <a:r>
              <a:rPr lang="ru-RU" dirty="0" err="1"/>
              <a:t>кәсіптік</a:t>
            </a:r>
            <a:r>
              <a:rPr lang="ru-RU" dirty="0"/>
              <a:t> </a:t>
            </a:r>
            <a:r>
              <a:rPr lang="ru-RU" dirty="0" err="1"/>
              <a:t>жағдайлар</a:t>
            </a:r>
            <a:r>
              <a:rPr lang="ru-RU" dirty="0"/>
              <a:t> </a:t>
            </a:r>
            <a:r>
              <a:rPr lang="ru-RU" dirty="0" err="1"/>
              <a:t>кіреді</a:t>
            </a:r>
            <a:r>
              <a:rPr lang="ru-RU" dirty="0"/>
              <a:t>, ал </a:t>
            </a:r>
            <a:r>
              <a:rPr lang="ru-RU" dirty="0" err="1"/>
              <a:t>рөлдік</a:t>
            </a:r>
            <a:r>
              <a:rPr lang="ru-RU" dirty="0"/>
              <a:t> </a:t>
            </a:r>
            <a:r>
              <a:rPr lang="ru-RU" dirty="0" err="1"/>
              <a:t>ойын</a:t>
            </a:r>
            <a:r>
              <a:rPr lang="ru-RU" dirty="0"/>
              <a:t> </a:t>
            </a:r>
            <a:r>
              <a:rPr lang="ru-RU" dirty="0" err="1"/>
              <a:t>әрдайым</a:t>
            </a:r>
            <a:r>
              <a:rPr lang="ru-RU" dirty="0"/>
              <a:t> </a:t>
            </a:r>
            <a:r>
              <a:rPr lang="ru-RU" dirty="0" err="1"/>
              <a:t>шығармашылық</a:t>
            </a:r>
            <a:r>
              <a:rPr lang="ru-RU" dirty="0"/>
              <a:t> </a:t>
            </a:r>
            <a:r>
              <a:rPr lang="ru-RU" dirty="0" err="1"/>
              <a:t>ойындар</a:t>
            </a:r>
            <a:r>
              <a:rPr lang="ru-RU" dirty="0"/>
              <a:t> бола </a:t>
            </a:r>
            <a:r>
              <a:rPr lang="ru-RU" dirty="0" err="1"/>
              <a:t>алады</a:t>
            </a:r>
            <a:r>
              <a:rPr lang="ru-RU" dirty="0"/>
              <a:t> </a:t>
            </a:r>
            <a:r>
              <a:rPr lang="ru-RU" dirty="0" err="1"/>
              <a:t>және</a:t>
            </a:r>
            <a:r>
              <a:rPr lang="ru-RU" dirty="0"/>
              <a:t> </a:t>
            </a:r>
            <a:r>
              <a:rPr lang="ru-RU" dirty="0" err="1"/>
              <a:t>т.б</a:t>
            </a:r>
            <a:r>
              <a:rPr lang="ru-RU" dirty="0"/>
              <a:t>. </a:t>
            </a:r>
            <a:r>
              <a:rPr lang="ru-RU" dirty="0" err="1"/>
              <a:t>Бұл</a:t>
            </a:r>
            <a:r>
              <a:rPr lang="ru-RU" dirty="0"/>
              <a:t> </a:t>
            </a:r>
            <a:r>
              <a:rPr lang="ru-RU" dirty="0" err="1"/>
              <a:t>ойындардың</a:t>
            </a:r>
            <a:r>
              <a:rPr lang="ru-RU" dirty="0"/>
              <a:t> </a:t>
            </a:r>
            <a:r>
              <a:rPr lang="ru-RU" dirty="0" err="1"/>
              <a:t>барлығы</a:t>
            </a:r>
            <a:r>
              <a:rPr lang="ru-RU" dirty="0"/>
              <a:t> </a:t>
            </a:r>
            <a:r>
              <a:rPr lang="ru-RU" dirty="0" err="1"/>
              <a:t>адамның</a:t>
            </a:r>
            <a:r>
              <a:rPr lang="ru-RU" dirty="0"/>
              <a:t> </a:t>
            </a:r>
            <a:r>
              <a:rPr lang="ru-RU" dirty="0" err="1"/>
              <a:t>өзін-өзі</a:t>
            </a:r>
            <a:r>
              <a:rPr lang="ru-RU" dirty="0"/>
              <a:t> </a:t>
            </a:r>
            <a:r>
              <a:rPr lang="ru-RU" dirty="0" err="1"/>
              <a:t>дамытуына</a:t>
            </a:r>
            <a:r>
              <a:rPr lang="ru-RU" dirty="0"/>
              <a:t> </a:t>
            </a:r>
            <a:r>
              <a:rPr lang="ru-RU" dirty="0" err="1"/>
              <a:t>жағдай</a:t>
            </a:r>
            <a:r>
              <a:rPr lang="ru-RU" dirty="0"/>
              <a:t> </a:t>
            </a:r>
            <a:r>
              <a:rPr lang="ru-RU" dirty="0" err="1"/>
              <a:t>жасайтындығын</a:t>
            </a:r>
            <a:r>
              <a:rPr lang="ru-RU" dirty="0"/>
              <a:t> </a:t>
            </a:r>
            <a:r>
              <a:rPr lang="ru-RU" dirty="0" err="1"/>
              <a:t>ескерген</a:t>
            </a:r>
            <a:r>
              <a:rPr lang="ru-RU" dirty="0"/>
              <a:t> </a:t>
            </a:r>
            <a:r>
              <a:rPr lang="ru-RU" dirty="0" err="1"/>
              <a:t>жөн</a:t>
            </a:r>
            <a:r>
              <a:rPr lang="ru-RU" dirty="0"/>
              <a:t>. </a:t>
            </a:r>
            <a:r>
              <a:rPr lang="ru-RU" dirty="0" err="1"/>
              <a:t>Ойын</a:t>
            </a:r>
            <a:r>
              <a:rPr lang="ru-RU" dirty="0"/>
              <a:t> </a:t>
            </a:r>
            <a:r>
              <a:rPr lang="ru-RU" dirty="0" err="1"/>
              <a:t>техникасы</a:t>
            </a:r>
            <a:r>
              <a:rPr lang="ru-RU" dirty="0"/>
              <a:t> </a:t>
            </a:r>
            <a:r>
              <a:rPr lang="ru-RU" dirty="0" err="1"/>
              <a:t>өмірде</a:t>
            </a:r>
            <a:r>
              <a:rPr lang="ru-RU" dirty="0"/>
              <a:t> </a:t>
            </a:r>
            <a:r>
              <a:rPr lang="ru-RU" dirty="0" err="1"/>
              <a:t>бірде-бір</a:t>
            </a:r>
            <a:r>
              <a:rPr lang="ru-RU" dirty="0"/>
              <a:t> </a:t>
            </a:r>
            <a:r>
              <a:rPr lang="ru-RU" dirty="0" err="1"/>
              <a:t>дұрыс</a:t>
            </a:r>
            <a:r>
              <a:rPr lang="ru-RU" dirty="0"/>
              <a:t> </a:t>
            </a:r>
            <a:r>
              <a:rPr lang="ru-RU" dirty="0" err="1"/>
              <a:t>шешім</a:t>
            </a:r>
            <a:r>
              <a:rPr lang="ru-RU" dirty="0"/>
              <a:t> </a:t>
            </a:r>
            <a:r>
              <a:rPr lang="ru-RU" dirty="0" err="1"/>
              <a:t>жоқ</a:t>
            </a:r>
            <a:r>
              <a:rPr lang="ru-RU" dirty="0"/>
              <a:t> </a:t>
            </a:r>
            <a:r>
              <a:rPr lang="ru-RU" dirty="0" err="1"/>
              <a:t>екенін</a:t>
            </a:r>
            <a:r>
              <a:rPr lang="ru-RU" dirty="0"/>
              <a:t>, </a:t>
            </a:r>
            <a:r>
              <a:rPr lang="ru-RU" dirty="0" err="1"/>
              <a:t>әркім</a:t>
            </a:r>
            <a:r>
              <a:rPr lang="ru-RU" dirty="0"/>
              <a:t> </a:t>
            </a:r>
            <a:r>
              <a:rPr lang="ru-RU" dirty="0" err="1"/>
              <a:t>өз</a:t>
            </a:r>
            <a:r>
              <a:rPr lang="ru-RU" dirty="0"/>
              <a:t> </a:t>
            </a:r>
            <a:r>
              <a:rPr lang="ru-RU" dirty="0" err="1"/>
              <a:t>мүмкіндіктері</a:t>
            </a:r>
            <a:r>
              <a:rPr lang="ru-RU" dirty="0"/>
              <a:t> мен </a:t>
            </a:r>
            <a:r>
              <a:rPr lang="ru-RU" dirty="0" err="1"/>
              <a:t>қажеттіліктеріне</a:t>
            </a:r>
            <a:r>
              <a:rPr lang="ru-RU" dirty="0"/>
              <a:t> </a:t>
            </a:r>
            <a:r>
              <a:rPr lang="ru-RU" dirty="0" err="1"/>
              <a:t>сәйкес</a:t>
            </a:r>
            <a:r>
              <a:rPr lang="ru-RU" dirty="0"/>
              <a:t> </a:t>
            </a:r>
            <a:r>
              <a:rPr lang="ru-RU" dirty="0" err="1"/>
              <a:t>өз</a:t>
            </a:r>
            <a:r>
              <a:rPr lang="ru-RU" dirty="0"/>
              <a:t> </a:t>
            </a:r>
            <a:r>
              <a:rPr lang="ru-RU" dirty="0" err="1"/>
              <a:t>құндылықтарына</a:t>
            </a:r>
            <a:r>
              <a:rPr lang="ru-RU" dirty="0"/>
              <a:t> </a:t>
            </a:r>
            <a:r>
              <a:rPr lang="ru-RU" dirty="0" err="1"/>
              <a:t>сәйкес</a:t>
            </a:r>
            <a:r>
              <a:rPr lang="ru-RU" dirty="0"/>
              <a:t> </a:t>
            </a:r>
            <a:r>
              <a:rPr lang="ru-RU" dirty="0" err="1"/>
              <a:t>таңдау</a:t>
            </a:r>
            <a:r>
              <a:rPr lang="ru-RU" dirty="0"/>
              <a:t> </a:t>
            </a:r>
            <a:r>
              <a:rPr lang="ru-RU" dirty="0" err="1"/>
              <a:t>жасайды</a:t>
            </a:r>
            <a:r>
              <a:rPr lang="ru-RU" dirty="0"/>
              <a:t> </a:t>
            </a:r>
            <a:r>
              <a:rPr lang="ru-RU" dirty="0" err="1"/>
              <a:t>деген</a:t>
            </a:r>
            <a:r>
              <a:rPr lang="ru-RU" dirty="0"/>
              <a:t> </a:t>
            </a:r>
            <a:r>
              <a:rPr lang="ru-RU" dirty="0" err="1"/>
              <a:t>қорытындыға</a:t>
            </a:r>
            <a:r>
              <a:rPr lang="ru-RU" dirty="0"/>
              <a:t> </a:t>
            </a:r>
            <a:r>
              <a:rPr lang="ru-RU" dirty="0" err="1"/>
              <a:t>келуге</a:t>
            </a:r>
            <a:r>
              <a:rPr lang="ru-RU" dirty="0"/>
              <a:t> </a:t>
            </a:r>
            <a:r>
              <a:rPr lang="ru-RU" dirty="0" err="1"/>
              <a:t>көмектеседі</a:t>
            </a:r>
            <a:r>
              <a:rPr lang="ru-RU" dirty="0"/>
              <a:t>. </a:t>
            </a:r>
            <a:r>
              <a:rPr lang="ru-RU" dirty="0" err="1"/>
              <a:t>Ойын</a:t>
            </a:r>
            <a:r>
              <a:rPr lang="ru-RU" dirty="0"/>
              <a:t> </a:t>
            </a:r>
            <a:r>
              <a:rPr lang="ru-RU" dirty="0" err="1"/>
              <a:t>барысындағы</a:t>
            </a:r>
            <a:r>
              <a:rPr lang="ru-RU" dirty="0"/>
              <a:t> </a:t>
            </a:r>
            <a:r>
              <a:rPr lang="ru-RU" dirty="0" err="1"/>
              <a:t>басты</a:t>
            </a:r>
            <a:r>
              <a:rPr lang="ru-RU" dirty="0"/>
              <a:t> </a:t>
            </a:r>
            <a:r>
              <a:rPr lang="ru-RU" dirty="0" err="1"/>
              <a:t>процестердің</a:t>
            </a:r>
            <a:r>
              <a:rPr lang="ru-RU" dirty="0"/>
              <a:t> </a:t>
            </a:r>
            <a:r>
              <a:rPr lang="ru-RU" dirty="0" err="1"/>
              <a:t>бірі</a:t>
            </a:r>
            <a:r>
              <a:rPr lang="ru-RU" dirty="0"/>
              <a:t> </a:t>
            </a:r>
            <a:r>
              <a:rPr lang="ru-RU" dirty="0" err="1"/>
              <a:t>шығармашылық</a:t>
            </a:r>
            <a:r>
              <a:rPr lang="ru-RU" dirty="0"/>
              <a:t> </a:t>
            </a:r>
            <a:r>
              <a:rPr lang="ru-RU" dirty="0" err="1"/>
              <a:t>өзді-өзін</a:t>
            </a:r>
            <a:r>
              <a:rPr lang="ru-RU" dirty="0"/>
              <a:t> </a:t>
            </a:r>
            <a:r>
              <a:rPr lang="ru-RU" dirty="0" err="1"/>
              <a:t>таныту</a:t>
            </a:r>
            <a:r>
              <a:rPr lang="ru-RU" dirty="0"/>
              <a:t>  </a:t>
            </a:r>
            <a:r>
              <a:rPr lang="ru-RU" dirty="0" err="1"/>
              <a:t>процесі</a:t>
            </a:r>
            <a:r>
              <a:rPr lang="ru-RU" dirty="0"/>
              <a:t> </a:t>
            </a:r>
            <a:r>
              <a:rPr lang="ru-RU" dirty="0" err="1"/>
              <a:t>болып</a:t>
            </a:r>
            <a:r>
              <a:rPr lang="ru-RU" dirty="0"/>
              <a:t> </a:t>
            </a:r>
            <a:r>
              <a:rPr lang="ru-RU" dirty="0" err="1"/>
              <a:t>саналады</a:t>
            </a:r>
            <a:r>
              <a:rPr lang="ru-RU" dirty="0"/>
              <a:t>.</a:t>
            </a:r>
          </a:p>
        </p:txBody>
      </p:sp>
    </p:spTree>
    <p:extLst>
      <p:ext uri="{BB962C8B-B14F-4D97-AF65-F5344CB8AC3E}">
        <p14:creationId xmlns:p14="http://schemas.microsoft.com/office/powerpoint/2010/main" val="36394547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Оқу</a:t>
            </a:r>
            <a:r>
              <a:rPr lang="ru-RU" dirty="0"/>
              <a:t> </a:t>
            </a:r>
            <a:r>
              <a:rPr lang="ru-RU" dirty="0" err="1"/>
              <a:t>әдебиеттері</a:t>
            </a:r>
            <a:r>
              <a:rPr lang="ru-RU" dirty="0"/>
              <a:t>:</a:t>
            </a:r>
          </a:p>
        </p:txBody>
      </p:sp>
      <p:sp>
        <p:nvSpPr>
          <p:cNvPr id="3" name="Объект 2"/>
          <p:cNvSpPr>
            <a:spLocks noGrp="1"/>
          </p:cNvSpPr>
          <p:nvPr>
            <p:ph idx="1"/>
          </p:nvPr>
        </p:nvSpPr>
        <p:spPr/>
        <p:txBody>
          <a:bodyPr/>
          <a:lstStyle/>
          <a:p>
            <a:r>
              <a:rPr lang="kk-KZ" dirty="0"/>
              <a:t>Психологический тренинг: учебно-методическое пособие / М. А. Реньш, Е. Г.           </a:t>
            </a:r>
            <a:endParaRPr lang="ru-RU" dirty="0"/>
          </a:p>
          <a:p>
            <a:r>
              <a:rPr lang="kk-KZ" dirty="0" smtClean="0"/>
              <a:t>Лопес</a:t>
            </a:r>
            <a:r>
              <a:rPr lang="kk-KZ" dirty="0"/>
              <a:t>. Екатеринбург: Изд-во Рос. гос. проф.- пед. ун-та, 2016. 235 с. </a:t>
            </a:r>
            <a:endParaRPr lang="ru-RU" dirty="0"/>
          </a:p>
          <a:p>
            <a:r>
              <a:rPr lang="kk-KZ" dirty="0" smtClean="0"/>
              <a:t>Вачков </a:t>
            </a:r>
            <a:r>
              <a:rPr lang="kk-KZ" dirty="0"/>
              <a:t>И. В. Основы технологии группового тренинга. Психотехники: </a:t>
            </a:r>
            <a:r>
              <a:rPr lang="kk-KZ" dirty="0" smtClean="0"/>
              <a:t>учебное </a:t>
            </a:r>
            <a:r>
              <a:rPr lang="kk-KZ" dirty="0"/>
              <a:t>пособие / И. В. Вачков. Москва: Ось-89, 2001. 224 с.</a:t>
            </a:r>
            <a:endParaRPr lang="ru-RU" dirty="0"/>
          </a:p>
          <a:p>
            <a:r>
              <a:rPr lang="kk-KZ" dirty="0"/>
              <a:t>Учебно-методический комплекс дисциплины «Психологические основы деятельности социального педагога: Теория и методика тренинга» / Зенько Н.Н. Гомель: 2019. 112с. </a:t>
            </a:r>
            <a:endParaRPr lang="ru-RU" dirty="0"/>
          </a:p>
        </p:txBody>
      </p:sp>
    </p:spTree>
    <p:extLst>
      <p:ext uri="{BB962C8B-B14F-4D97-AF65-F5344CB8AC3E}">
        <p14:creationId xmlns:p14="http://schemas.microsoft.com/office/powerpoint/2010/main" val="1210747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339273" y="2336800"/>
            <a:ext cx="9892144" cy="3870036"/>
          </a:xfrm>
        </p:spPr>
        <p:txBody>
          <a:bodyPr>
            <a:noAutofit/>
          </a:bodyPr>
          <a:lstStyle/>
          <a:p>
            <a:r>
              <a:rPr lang="kk-KZ" sz="2000" dirty="0"/>
              <a:t>Әдіс (грек тілінен. Methodos - зерттеу жолы, бір нәрсеге апаратын жол) - қойылған мақсатқа жетуге болатын әдістер, амалдар немесе әдістер жиынтығы. Топтық тренинг жұмыстары интерактивті әдістердің, жаттығулардың, әртүрлі техникалар және әдістерді қолдануға үлкен мүмкіндіктер ұсынады. Негізгі әдіске дәстүрлі түрде топтық талқылау, психогимнастика және ойын әдістері кіреді. Сонымен қатар, негізгі әдістермен қатар, олардың арсеналында негізгі элементтердің құрамына кіретін жұмыс әдістерінің тобы бөлінеді: кейстер, қатысудың шоғырлану әдісі, топтық мәселелерді шешу әдісі, әлеуметтік қабылдауды дамыту әдістері және т.б. </a:t>
            </a:r>
            <a:endParaRPr lang="ru-RU" sz="2000" dirty="0"/>
          </a:p>
        </p:txBody>
      </p:sp>
    </p:spTree>
    <p:extLst>
      <p:ext uri="{BB962C8B-B14F-4D97-AF65-F5344CB8AC3E}">
        <p14:creationId xmlns:p14="http://schemas.microsoft.com/office/powerpoint/2010/main" val="3198993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kk-KZ" dirty="0"/>
              <a:t>Ойын тренингте қолданылатын негізгі әдіс. Оқытудың басқа әдістерімен салыстырғанда, ойын тренинг арсеналының 70% құрайды. Есте сақтау керек, топтық психологиялық тренингтегі ойын- бұл ойын сауық іс-шара емес, оның мақсаты - осы жағдайда неғұрлым қолайлы болатын модельдендірілген жағдайға шығу. Тренингте ойын әдістерін қолдану әр қатысушының шығармашылық әлеуетін ескереді. Ойын бәріне түсінікті және жақын, ол сыртқы күштерсіз өздерінің маңызды күштерін білдіруге мүмкіндік береді. Ойын білімді ашады, топ мүшелерінің интеллектуалды  және ұйымдастырушылық қабілеттерін көрсетеді. </a:t>
            </a:r>
            <a:endParaRPr lang="ru-RU" dirty="0"/>
          </a:p>
        </p:txBody>
      </p:sp>
    </p:spTree>
    <p:extLst>
      <p:ext uri="{BB962C8B-B14F-4D97-AF65-F5344CB8AC3E}">
        <p14:creationId xmlns:p14="http://schemas.microsoft.com/office/powerpoint/2010/main" val="2379480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154955" y="2576945"/>
            <a:ext cx="5984754" cy="3442855"/>
          </a:xfrm>
        </p:spPr>
        <p:txBody>
          <a:bodyPr/>
          <a:lstStyle/>
          <a:p>
            <a:r>
              <a:rPr lang="ru-RU" dirty="0" err="1"/>
              <a:t>Ұзақ</a:t>
            </a:r>
            <a:r>
              <a:rPr lang="ru-RU" dirty="0"/>
              <a:t> </a:t>
            </a:r>
            <a:r>
              <a:rPr lang="ru-RU" dirty="0" err="1"/>
              <a:t>уақыт</a:t>
            </a:r>
            <a:r>
              <a:rPr lang="ru-RU" dirty="0"/>
              <a:t> </a:t>
            </a:r>
            <a:r>
              <a:rPr lang="ru-RU" dirty="0" err="1"/>
              <a:t>бойы</a:t>
            </a:r>
            <a:r>
              <a:rPr lang="ru-RU" dirty="0"/>
              <a:t> </a:t>
            </a:r>
            <a:r>
              <a:rPr lang="ru-RU" dirty="0" err="1"/>
              <a:t>ойын</a:t>
            </a:r>
            <a:r>
              <a:rPr lang="ru-RU" dirty="0"/>
              <a:t> </a:t>
            </a:r>
            <a:r>
              <a:rPr lang="ru-RU" dirty="0" err="1"/>
              <a:t>нәтиже</a:t>
            </a:r>
            <a:r>
              <a:rPr lang="ru-RU" dirty="0"/>
              <a:t> </a:t>
            </a:r>
            <a:r>
              <a:rPr lang="ru-RU" dirty="0" err="1"/>
              <a:t>алу</a:t>
            </a:r>
            <a:r>
              <a:rPr lang="ru-RU" dirty="0"/>
              <a:t> </a:t>
            </a:r>
            <a:r>
              <a:rPr lang="ru-RU" dirty="0" err="1"/>
              <a:t>мақсатын</a:t>
            </a:r>
            <a:r>
              <a:rPr lang="ru-RU" dirty="0"/>
              <a:t> </a:t>
            </a:r>
            <a:r>
              <a:rPr lang="ru-RU" dirty="0" err="1"/>
              <a:t>көздемейтін</a:t>
            </a:r>
            <a:r>
              <a:rPr lang="ru-RU" dirty="0"/>
              <a:t>, </a:t>
            </a:r>
            <a:r>
              <a:rPr lang="ru-RU" dirty="0" err="1"/>
              <a:t>кез-келген</a:t>
            </a:r>
            <a:r>
              <a:rPr lang="ru-RU" dirty="0"/>
              <a:t> </a:t>
            </a:r>
            <a:r>
              <a:rPr lang="ru-RU" dirty="0" err="1"/>
              <a:t>баланың</a:t>
            </a:r>
            <a:r>
              <a:rPr lang="ru-RU" dirty="0"/>
              <a:t> </a:t>
            </a:r>
            <a:r>
              <a:rPr lang="ru-RU" dirty="0" err="1"/>
              <a:t>іс-әрекеті</a:t>
            </a:r>
            <a:r>
              <a:rPr lang="ru-RU" dirty="0"/>
              <a:t> </a:t>
            </a:r>
            <a:r>
              <a:rPr lang="ru-RU" dirty="0" err="1"/>
              <a:t>ретінде</a:t>
            </a:r>
            <a:r>
              <a:rPr lang="ru-RU" dirty="0"/>
              <a:t> </a:t>
            </a:r>
            <a:r>
              <a:rPr lang="ru-RU" dirty="0" err="1"/>
              <a:t>қарастырылған</a:t>
            </a:r>
            <a:r>
              <a:rPr lang="ru-RU" dirty="0"/>
              <a:t>, </a:t>
            </a:r>
            <a:r>
              <a:rPr lang="ru-RU" dirty="0" err="1"/>
              <a:t>ләззат</a:t>
            </a:r>
            <a:r>
              <a:rPr lang="ru-RU" dirty="0"/>
              <a:t> </a:t>
            </a:r>
            <a:r>
              <a:rPr lang="ru-RU" dirty="0" err="1"/>
              <a:t>алу</a:t>
            </a:r>
            <a:r>
              <a:rPr lang="ru-RU" dirty="0"/>
              <a:t> </a:t>
            </a:r>
            <a:r>
              <a:rPr lang="ru-RU" dirty="0" err="1"/>
              <a:t>үшін</a:t>
            </a:r>
            <a:r>
              <a:rPr lang="ru-RU" dirty="0"/>
              <a:t> </a:t>
            </a:r>
            <a:r>
              <a:rPr lang="ru-RU" dirty="0" err="1"/>
              <a:t>және</a:t>
            </a:r>
            <a:r>
              <a:rPr lang="ru-RU" dirty="0"/>
              <a:t> «</a:t>
            </a:r>
            <a:r>
              <a:rPr lang="ru-RU" dirty="0" err="1"/>
              <a:t>елеулі</a:t>
            </a:r>
            <a:r>
              <a:rPr lang="ru-RU" dirty="0"/>
              <a:t> </a:t>
            </a:r>
            <a:r>
              <a:rPr lang="ru-RU" dirty="0" err="1"/>
              <a:t>емес</a:t>
            </a:r>
            <a:r>
              <a:rPr lang="ru-RU" dirty="0"/>
              <a:t>» </a:t>
            </a:r>
            <a:r>
              <a:rPr lang="ru-RU" dirty="0" err="1"/>
              <a:t>болған</a:t>
            </a:r>
            <a:r>
              <a:rPr lang="ru-RU" dirty="0"/>
              <a:t>. </a:t>
            </a:r>
            <a:r>
              <a:rPr lang="ru-RU" dirty="0" err="1"/>
              <a:t>Қазіргі</a:t>
            </a:r>
            <a:r>
              <a:rPr lang="ru-RU" dirty="0"/>
              <a:t> </a:t>
            </a:r>
            <a:r>
              <a:rPr lang="ru-RU" dirty="0" err="1"/>
              <a:t>психологиялық-педагогикалық</a:t>
            </a:r>
            <a:r>
              <a:rPr lang="ru-RU" dirty="0"/>
              <a:t> </a:t>
            </a:r>
            <a:r>
              <a:rPr lang="ru-RU" dirty="0" err="1"/>
              <a:t>ғылымда</a:t>
            </a:r>
            <a:r>
              <a:rPr lang="ru-RU" dirty="0"/>
              <a:t> «</a:t>
            </a:r>
            <a:r>
              <a:rPr lang="ru-RU" dirty="0" err="1"/>
              <a:t>ойын</a:t>
            </a:r>
            <a:r>
              <a:rPr lang="ru-RU" dirty="0"/>
              <a:t>», «</a:t>
            </a:r>
            <a:r>
              <a:rPr lang="ru-RU" dirty="0" err="1"/>
              <a:t>ойын</a:t>
            </a:r>
            <a:r>
              <a:rPr lang="ru-RU" dirty="0"/>
              <a:t> </a:t>
            </a:r>
            <a:r>
              <a:rPr lang="ru-RU" dirty="0" err="1"/>
              <a:t>әрекеттестігі</a:t>
            </a:r>
            <a:r>
              <a:rPr lang="ru-RU" dirty="0"/>
              <a:t>» </a:t>
            </a:r>
            <a:r>
              <a:rPr lang="ru-RU" dirty="0" err="1"/>
              <a:t>және</a:t>
            </a:r>
            <a:r>
              <a:rPr lang="ru-RU" dirty="0"/>
              <a:t> «</a:t>
            </a:r>
            <a:r>
              <a:rPr lang="ru-RU" dirty="0" err="1"/>
              <a:t>ойын</a:t>
            </a:r>
            <a:r>
              <a:rPr lang="ru-RU" dirty="0"/>
              <a:t> </a:t>
            </a:r>
            <a:r>
              <a:rPr lang="ru-RU" dirty="0" err="1"/>
              <a:t>әрекеті</a:t>
            </a:r>
            <a:r>
              <a:rPr lang="ru-RU" dirty="0"/>
              <a:t>» </a:t>
            </a:r>
            <a:r>
              <a:rPr lang="ru-RU" dirty="0" err="1"/>
              <a:t>терминдері</a:t>
            </a:r>
            <a:r>
              <a:rPr lang="ru-RU" dirty="0"/>
              <a:t> </a:t>
            </a:r>
            <a:r>
              <a:rPr lang="ru-RU" dirty="0" err="1"/>
              <a:t>жалпыға</a:t>
            </a:r>
            <a:r>
              <a:rPr lang="ru-RU" dirty="0"/>
              <a:t> </a:t>
            </a:r>
            <a:r>
              <a:rPr lang="ru-RU" dirty="0" err="1"/>
              <a:t>ортақ</a:t>
            </a:r>
            <a:r>
              <a:rPr lang="ru-RU" dirty="0"/>
              <a:t> </a:t>
            </a:r>
            <a:r>
              <a:rPr lang="ru-RU" dirty="0" err="1"/>
              <a:t>ғылыми</a:t>
            </a:r>
            <a:r>
              <a:rPr lang="ru-RU" dirty="0"/>
              <a:t> </a:t>
            </a:r>
            <a:r>
              <a:rPr lang="ru-RU" dirty="0" err="1"/>
              <a:t>негізделген</a:t>
            </a:r>
            <a:r>
              <a:rPr lang="ru-RU" dirty="0"/>
              <a:t> </a:t>
            </a:r>
            <a:r>
              <a:rPr lang="ru-RU" dirty="0" err="1"/>
              <a:t>ұғымдарға</a:t>
            </a:r>
            <a:r>
              <a:rPr lang="ru-RU" dirty="0"/>
              <a:t> </a:t>
            </a:r>
            <a:r>
              <a:rPr lang="ru-RU" dirty="0" err="1"/>
              <a:t>айналды</a:t>
            </a:r>
            <a:r>
              <a:rPr lang="ru-RU" dirty="0"/>
              <a:t>. </a:t>
            </a:r>
            <a:r>
              <a:rPr lang="ru-RU" dirty="0" err="1"/>
              <a:t>Ойын</a:t>
            </a:r>
            <a:r>
              <a:rPr lang="ru-RU" dirty="0"/>
              <a:t> </a:t>
            </a:r>
            <a:r>
              <a:rPr lang="ru-RU" dirty="0" err="1"/>
              <a:t>ұсақ-түйек</a:t>
            </a:r>
            <a:r>
              <a:rPr lang="ru-RU" dirty="0"/>
              <a:t>, </a:t>
            </a:r>
            <a:r>
              <a:rPr lang="ru-RU" dirty="0" err="1"/>
              <a:t>көңілді</a:t>
            </a:r>
            <a:r>
              <a:rPr lang="ru-RU" dirty="0"/>
              <a:t>, </a:t>
            </a:r>
            <a:r>
              <a:rPr lang="ru-RU" dirty="0" err="1"/>
              <a:t>ойын-сауықтың</a:t>
            </a:r>
            <a:r>
              <a:rPr lang="ru-RU" dirty="0"/>
              <a:t> «</a:t>
            </a:r>
            <a:r>
              <a:rPr lang="ru-RU" dirty="0" err="1"/>
              <a:t>стигмасын</a:t>
            </a:r>
            <a:r>
              <a:rPr lang="ru-RU" dirty="0"/>
              <a:t>» </a:t>
            </a:r>
            <a:r>
              <a:rPr lang="ru-RU" dirty="0" err="1"/>
              <a:t>тоқтатты</a:t>
            </a:r>
            <a:r>
              <a:rPr lang="ru-RU" dirty="0"/>
              <a:t>, </a:t>
            </a:r>
            <a:r>
              <a:rPr lang="ru-RU" dirty="0" err="1"/>
              <a:t>бұл</a:t>
            </a:r>
            <a:r>
              <a:rPr lang="ru-RU" dirty="0"/>
              <a:t> </a:t>
            </a:r>
            <a:r>
              <a:rPr lang="ru-RU" dirty="0" err="1"/>
              <a:t>кәсіби</a:t>
            </a:r>
            <a:r>
              <a:rPr lang="ru-RU" dirty="0"/>
              <a:t> </a:t>
            </a:r>
            <a:r>
              <a:rPr lang="ru-RU" dirty="0" err="1"/>
              <a:t>қызметтің</a:t>
            </a:r>
            <a:r>
              <a:rPr lang="ru-RU" dirty="0"/>
              <a:t> </a:t>
            </a:r>
            <a:r>
              <a:rPr lang="ru-RU" dirty="0" err="1"/>
              <a:t>маңызды</a:t>
            </a:r>
            <a:r>
              <a:rPr lang="ru-RU" dirty="0"/>
              <a:t> </a:t>
            </a:r>
            <a:r>
              <a:rPr lang="ru-RU" dirty="0" err="1"/>
              <a:t>құралына</a:t>
            </a:r>
            <a:r>
              <a:rPr lang="ru-RU" dirty="0"/>
              <a:t> </a:t>
            </a:r>
            <a:r>
              <a:rPr lang="ru-RU" dirty="0" err="1"/>
              <a:t>айналады</a:t>
            </a:r>
            <a:r>
              <a:rPr lang="ru-RU" dirty="0"/>
              <a:t>.</a:t>
            </a:r>
          </a:p>
        </p:txBody>
      </p:sp>
      <p:pic>
        <p:nvPicPr>
          <p:cNvPr id="4" name="Рисунок 3"/>
          <p:cNvPicPr>
            <a:picLocks noChangeAspect="1"/>
          </p:cNvPicPr>
          <p:nvPr/>
        </p:nvPicPr>
        <p:blipFill>
          <a:blip r:embed="rId2"/>
          <a:stretch>
            <a:fillRect/>
          </a:stretch>
        </p:blipFill>
        <p:spPr>
          <a:xfrm>
            <a:off x="7446385" y="2936153"/>
            <a:ext cx="2619375" cy="174307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90141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Адам </a:t>
            </a:r>
            <a:r>
              <a:rPr lang="ru-RU" dirty="0" err="1"/>
              <a:t>өміріндегі</a:t>
            </a:r>
            <a:r>
              <a:rPr lang="ru-RU" dirty="0"/>
              <a:t> </a:t>
            </a:r>
            <a:r>
              <a:rPr lang="ru-RU" dirty="0" err="1"/>
              <a:t>таңғажайып</a:t>
            </a:r>
            <a:r>
              <a:rPr lang="ru-RU" dirty="0"/>
              <a:t> </a:t>
            </a:r>
            <a:r>
              <a:rPr lang="ru-RU" dirty="0" err="1"/>
              <a:t>құбылыстардың</a:t>
            </a:r>
            <a:r>
              <a:rPr lang="ru-RU" dirty="0"/>
              <a:t> </a:t>
            </a:r>
            <a:r>
              <a:rPr lang="ru-RU" dirty="0" err="1"/>
              <a:t>бірі</a:t>
            </a:r>
            <a:r>
              <a:rPr lang="ru-RU" dirty="0"/>
              <a:t> </a:t>
            </a:r>
            <a:r>
              <a:rPr lang="ru-RU" dirty="0" err="1"/>
              <a:t>ретінде</a:t>
            </a:r>
            <a:r>
              <a:rPr lang="ru-RU" dirty="0"/>
              <a:t> </a:t>
            </a:r>
            <a:r>
              <a:rPr lang="ru-RU" dirty="0" err="1"/>
              <a:t>ойын</a:t>
            </a:r>
            <a:r>
              <a:rPr lang="ru-RU" dirty="0"/>
              <a:t> </a:t>
            </a:r>
            <a:r>
              <a:rPr lang="ru-RU" dirty="0" err="1"/>
              <a:t>барлық</a:t>
            </a:r>
            <a:r>
              <a:rPr lang="ru-RU" dirty="0"/>
              <a:t> </a:t>
            </a:r>
            <a:r>
              <a:rPr lang="ru-RU" dirty="0" err="1"/>
              <a:t>кезеңдердегі</a:t>
            </a:r>
            <a:r>
              <a:rPr lang="ru-RU" dirty="0"/>
              <a:t> </a:t>
            </a:r>
            <a:r>
              <a:rPr lang="ru-RU" dirty="0" err="1"/>
              <a:t>философтар</a:t>
            </a:r>
            <a:r>
              <a:rPr lang="ru-RU" dirty="0"/>
              <a:t> мен </a:t>
            </a:r>
            <a:r>
              <a:rPr lang="ru-RU" dirty="0" err="1"/>
              <a:t>зерттеушілердің</a:t>
            </a:r>
            <a:r>
              <a:rPr lang="ru-RU" dirty="0"/>
              <a:t> </a:t>
            </a:r>
            <a:r>
              <a:rPr lang="ru-RU" dirty="0" err="1"/>
              <a:t>назарын</a:t>
            </a:r>
            <a:r>
              <a:rPr lang="ru-RU" dirty="0"/>
              <a:t> </a:t>
            </a:r>
            <a:r>
              <a:rPr lang="ru-RU" dirty="0" err="1"/>
              <a:t>аударды</a:t>
            </a:r>
            <a:r>
              <a:rPr lang="ru-RU" dirty="0"/>
              <a:t>. </a:t>
            </a:r>
            <a:r>
              <a:rPr lang="ru-RU" dirty="0" err="1"/>
              <a:t>Мысалы</a:t>
            </a:r>
            <a:r>
              <a:rPr lang="ru-RU" dirty="0"/>
              <a:t>, Платон </a:t>
            </a:r>
            <a:r>
              <a:rPr lang="ru-RU" dirty="0" err="1"/>
              <a:t>дойбы</a:t>
            </a:r>
            <a:r>
              <a:rPr lang="ru-RU" dirty="0"/>
              <a:t> </a:t>
            </a:r>
            <a:r>
              <a:rPr lang="ru-RU" dirty="0" err="1"/>
              <a:t>ойынын</a:t>
            </a:r>
            <a:r>
              <a:rPr lang="ru-RU" dirty="0"/>
              <a:t> </a:t>
            </a:r>
            <a:r>
              <a:rPr lang="ru-RU" dirty="0" err="1"/>
              <a:t>санау</a:t>
            </a:r>
            <a:r>
              <a:rPr lang="ru-RU" dirty="0"/>
              <a:t> </a:t>
            </a:r>
            <a:r>
              <a:rPr lang="ru-RU" dirty="0" err="1"/>
              <a:t>және</a:t>
            </a:r>
            <a:r>
              <a:rPr lang="ru-RU" dirty="0"/>
              <a:t> геометрия </a:t>
            </a:r>
            <a:r>
              <a:rPr lang="ru-RU" dirty="0" err="1"/>
              <a:t>өнерінің</a:t>
            </a:r>
            <a:r>
              <a:rPr lang="ru-RU" dirty="0"/>
              <a:t> </a:t>
            </a:r>
            <a:r>
              <a:rPr lang="ru-RU" dirty="0" err="1"/>
              <a:t>қасына</a:t>
            </a:r>
            <a:r>
              <a:rPr lang="ru-RU" dirty="0"/>
              <a:t> </a:t>
            </a:r>
            <a:r>
              <a:rPr lang="ru-RU" dirty="0" err="1"/>
              <a:t>қойды</a:t>
            </a:r>
            <a:r>
              <a:rPr lang="ru-RU" dirty="0"/>
              <a:t>. Аристотель </a:t>
            </a:r>
            <a:r>
              <a:rPr lang="ru-RU" dirty="0" err="1"/>
              <a:t>ойында</a:t>
            </a:r>
            <a:r>
              <a:rPr lang="ru-RU" dirty="0"/>
              <a:t> </a:t>
            </a:r>
            <a:r>
              <a:rPr lang="ru-RU" dirty="0" err="1"/>
              <a:t>жан</a:t>
            </a:r>
            <a:r>
              <a:rPr lang="ru-RU" dirty="0"/>
              <a:t> </a:t>
            </a:r>
            <a:r>
              <a:rPr lang="ru-RU" dirty="0" err="1"/>
              <a:t>тыныштығының</a:t>
            </a:r>
            <a:r>
              <a:rPr lang="ru-RU" dirty="0"/>
              <a:t>, </a:t>
            </a:r>
            <a:r>
              <a:rPr lang="ru-RU" dirty="0" err="1"/>
              <a:t>дене</a:t>
            </a:r>
            <a:r>
              <a:rPr lang="ru-RU" dirty="0"/>
              <a:t> мен </a:t>
            </a:r>
            <a:r>
              <a:rPr lang="ru-RU" dirty="0" err="1"/>
              <a:t>жанның</a:t>
            </a:r>
            <a:r>
              <a:rPr lang="ru-RU" dirty="0"/>
              <a:t> </a:t>
            </a:r>
            <a:r>
              <a:rPr lang="ru-RU" dirty="0" err="1"/>
              <a:t>үйлесімділігінің</a:t>
            </a:r>
            <a:r>
              <a:rPr lang="ru-RU" dirty="0"/>
              <a:t> </a:t>
            </a:r>
            <a:r>
              <a:rPr lang="ru-RU" dirty="0" err="1"/>
              <a:t>қайнар</a:t>
            </a:r>
            <a:r>
              <a:rPr lang="ru-RU" dirty="0"/>
              <a:t> </a:t>
            </a:r>
            <a:r>
              <a:rPr lang="ru-RU" dirty="0" err="1"/>
              <a:t>көзін</a:t>
            </a:r>
            <a:r>
              <a:rPr lang="ru-RU" dirty="0"/>
              <a:t> </a:t>
            </a:r>
            <a:r>
              <a:rPr lang="ru-RU" dirty="0" err="1"/>
              <a:t>көрді</a:t>
            </a:r>
            <a:r>
              <a:rPr lang="ru-RU" dirty="0"/>
              <a:t>. Философ </a:t>
            </a:r>
            <a:r>
              <a:rPr lang="ru-RU" dirty="0" err="1"/>
              <a:t>өзінің</a:t>
            </a:r>
            <a:r>
              <a:rPr lang="ru-RU" dirty="0"/>
              <a:t> </a:t>
            </a:r>
            <a:r>
              <a:rPr lang="ru-RU" dirty="0" err="1"/>
              <a:t>поэтикасында</a:t>
            </a:r>
            <a:r>
              <a:rPr lang="ru-RU" dirty="0"/>
              <a:t> </a:t>
            </a:r>
            <a:r>
              <a:rPr lang="ru-RU" dirty="0" err="1"/>
              <a:t>ақыл-ойды</a:t>
            </a:r>
            <a:r>
              <a:rPr lang="ru-RU" dirty="0"/>
              <a:t> </a:t>
            </a:r>
            <a:r>
              <a:rPr lang="ru-RU" dirty="0" err="1"/>
              <a:t>дамытуда</a:t>
            </a:r>
            <a:r>
              <a:rPr lang="ru-RU" dirty="0"/>
              <a:t> </a:t>
            </a:r>
            <a:r>
              <a:rPr lang="ru-RU" dirty="0" err="1"/>
              <a:t>ауызша</a:t>
            </a:r>
            <a:r>
              <a:rPr lang="ru-RU" dirty="0"/>
              <a:t> </a:t>
            </a:r>
            <a:r>
              <a:rPr lang="ru-RU" dirty="0" err="1"/>
              <a:t>ойындар</a:t>
            </a:r>
            <a:r>
              <a:rPr lang="ru-RU" dirty="0"/>
              <a:t> мен </a:t>
            </a:r>
            <a:r>
              <a:rPr lang="ru-RU" dirty="0" err="1"/>
              <a:t>сөзойнатымның</a:t>
            </a:r>
            <a:r>
              <a:rPr lang="ru-RU" dirty="0"/>
              <a:t>  </a:t>
            </a:r>
            <a:r>
              <a:rPr lang="ru-RU" dirty="0" err="1"/>
              <a:t>пайдасы</a:t>
            </a:r>
            <a:r>
              <a:rPr lang="ru-RU" dirty="0"/>
              <a:t> </a:t>
            </a:r>
            <a:r>
              <a:rPr lang="ru-RU" dirty="0" err="1"/>
              <a:t>туралы</a:t>
            </a:r>
            <a:r>
              <a:rPr lang="ru-RU" dirty="0"/>
              <a:t> </a:t>
            </a:r>
            <a:r>
              <a:rPr lang="ru-RU" dirty="0" err="1"/>
              <a:t>айтады</a:t>
            </a:r>
            <a:r>
              <a:rPr lang="ru-RU" dirty="0"/>
              <a:t>. </a:t>
            </a:r>
            <a:r>
              <a:rPr lang="ru-RU" dirty="0" err="1"/>
              <a:t>Философтар</a:t>
            </a:r>
            <a:r>
              <a:rPr lang="ru-RU" dirty="0"/>
              <a:t> </a:t>
            </a:r>
            <a:r>
              <a:rPr lang="ru-RU" dirty="0" err="1"/>
              <a:t>алғашқылардың</a:t>
            </a:r>
            <a:r>
              <a:rPr lang="ru-RU" dirty="0"/>
              <a:t> </a:t>
            </a:r>
            <a:r>
              <a:rPr lang="ru-RU" dirty="0" err="1"/>
              <a:t>бірі</a:t>
            </a:r>
            <a:r>
              <a:rPr lang="ru-RU" dirty="0"/>
              <a:t> </a:t>
            </a:r>
            <a:r>
              <a:rPr lang="ru-RU" dirty="0" err="1"/>
              <a:t>болып</a:t>
            </a:r>
            <a:r>
              <a:rPr lang="ru-RU" dirty="0"/>
              <a:t> </a:t>
            </a:r>
            <a:r>
              <a:rPr lang="ru-RU" dirty="0" err="1"/>
              <a:t>адамның</a:t>
            </a:r>
            <a:r>
              <a:rPr lang="ru-RU" dirty="0"/>
              <a:t> </a:t>
            </a:r>
            <a:r>
              <a:rPr lang="ru-RU" dirty="0" err="1"/>
              <a:t>психофизикалық</a:t>
            </a:r>
            <a:r>
              <a:rPr lang="ru-RU" dirty="0"/>
              <a:t> </a:t>
            </a:r>
            <a:r>
              <a:rPr lang="ru-RU" dirty="0" err="1"/>
              <a:t>дамуы</a:t>
            </a:r>
            <a:r>
              <a:rPr lang="ru-RU" dirty="0"/>
              <a:t> </a:t>
            </a:r>
            <a:r>
              <a:rPr lang="ru-RU" dirty="0" err="1"/>
              <a:t>үшін</a:t>
            </a:r>
            <a:r>
              <a:rPr lang="ru-RU" dirty="0"/>
              <a:t> </a:t>
            </a:r>
            <a:r>
              <a:rPr lang="ru-RU" dirty="0" err="1"/>
              <a:t>ойынның</a:t>
            </a:r>
            <a:r>
              <a:rPr lang="ru-RU" dirty="0"/>
              <a:t> </a:t>
            </a:r>
            <a:r>
              <a:rPr lang="ru-RU" dirty="0" err="1"/>
              <a:t>практикалық</a:t>
            </a:r>
            <a:r>
              <a:rPr lang="ru-RU" dirty="0"/>
              <a:t> </a:t>
            </a:r>
            <a:r>
              <a:rPr lang="ru-RU" dirty="0" err="1"/>
              <a:t>маңыздылығын</a:t>
            </a:r>
            <a:r>
              <a:rPr lang="ru-RU" dirty="0"/>
              <a:t> </a:t>
            </a:r>
            <a:r>
              <a:rPr lang="ru-RU" dirty="0" err="1"/>
              <a:t>атап</a:t>
            </a:r>
            <a:r>
              <a:rPr lang="ru-RU" dirty="0"/>
              <a:t> </a:t>
            </a:r>
            <a:r>
              <a:rPr lang="ru-RU" dirty="0" err="1"/>
              <a:t>өтті</a:t>
            </a:r>
            <a:r>
              <a:rPr lang="ru-RU" dirty="0"/>
              <a:t>.</a:t>
            </a:r>
          </a:p>
        </p:txBody>
      </p:sp>
    </p:spTree>
    <p:extLst>
      <p:ext uri="{BB962C8B-B14F-4D97-AF65-F5344CB8AC3E}">
        <p14:creationId xmlns:p14="http://schemas.microsoft.com/office/powerpoint/2010/main" val="4131778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7785" y="973668"/>
            <a:ext cx="11192256" cy="706964"/>
          </a:xfrm>
        </p:spPr>
        <p:txBody>
          <a:bodyPr/>
          <a:lstStyle/>
          <a:p>
            <a:r>
              <a:rPr lang="ru-RU" sz="2800" dirty="0"/>
              <a:t>Тек </a:t>
            </a:r>
            <a:r>
              <a:rPr lang="en-US" sz="2800" dirty="0"/>
              <a:t>XIX </a:t>
            </a:r>
            <a:r>
              <a:rPr lang="ru-RU" sz="2800" dirty="0" err="1"/>
              <a:t>ғасырдың</a:t>
            </a:r>
            <a:r>
              <a:rPr lang="ru-RU" sz="2800" dirty="0"/>
              <a:t> </a:t>
            </a:r>
            <a:r>
              <a:rPr lang="ru-RU" sz="2800" dirty="0" err="1"/>
              <a:t>аяғында</a:t>
            </a:r>
            <a:r>
              <a:rPr lang="ru-RU" sz="2800" dirty="0"/>
              <a:t> </a:t>
            </a:r>
            <a:r>
              <a:rPr lang="ru-RU" sz="2800" dirty="0" err="1"/>
              <a:t>алғашқы</a:t>
            </a:r>
            <a:r>
              <a:rPr lang="ru-RU" sz="2800" dirty="0"/>
              <a:t> </a:t>
            </a:r>
            <a:r>
              <a:rPr lang="ru-RU" sz="2800" dirty="0" err="1"/>
              <a:t>ғылыми</a:t>
            </a:r>
            <a:r>
              <a:rPr lang="ru-RU" sz="2800" dirty="0"/>
              <a:t> </a:t>
            </a:r>
            <a:r>
              <a:rPr lang="ru-RU" sz="2800" dirty="0" err="1"/>
              <a:t>ойын</a:t>
            </a:r>
            <a:r>
              <a:rPr lang="ru-RU" sz="2800" dirty="0"/>
              <a:t> </a:t>
            </a:r>
            <a:r>
              <a:rPr lang="ru-RU" sz="2800" dirty="0" err="1"/>
              <a:t>теориялары</a:t>
            </a:r>
            <a:r>
              <a:rPr lang="ru-RU" sz="2800" dirty="0"/>
              <a:t> </a:t>
            </a:r>
            <a:r>
              <a:rPr lang="ru-RU" sz="2800" dirty="0" err="1"/>
              <a:t>пайда</a:t>
            </a:r>
            <a:r>
              <a:rPr lang="ru-RU" sz="2800" dirty="0"/>
              <a:t> </a:t>
            </a:r>
            <a:r>
              <a:rPr lang="ru-RU" sz="2800" dirty="0" err="1"/>
              <a:t>болады</a:t>
            </a:r>
            <a:r>
              <a:rPr lang="ru-RU" sz="2800" dirty="0"/>
              <a:t>. </a:t>
            </a:r>
            <a:r>
              <a:rPr lang="ru-RU" sz="2800" dirty="0" err="1"/>
              <a:t>Ойын</a:t>
            </a:r>
            <a:r>
              <a:rPr lang="ru-RU" sz="2800" dirty="0"/>
              <a:t> </a:t>
            </a:r>
            <a:r>
              <a:rPr lang="ru-RU" sz="2800" dirty="0" err="1"/>
              <a:t>әр</a:t>
            </a:r>
            <a:r>
              <a:rPr lang="ru-RU" sz="2800" dirty="0"/>
              <a:t> </a:t>
            </a:r>
            <a:r>
              <a:rPr lang="ru-RU" sz="2800" dirty="0" err="1"/>
              <a:t>түрлі</a:t>
            </a:r>
            <a:r>
              <a:rPr lang="ru-RU" sz="2800" dirty="0"/>
              <a:t> </a:t>
            </a:r>
            <a:r>
              <a:rPr lang="ru-RU" sz="2800" dirty="0" err="1"/>
              <a:t>ғылыми</a:t>
            </a:r>
            <a:r>
              <a:rPr lang="ru-RU" sz="2800" dirty="0"/>
              <a:t> </a:t>
            </a:r>
            <a:r>
              <a:rPr lang="ru-RU" sz="2800" dirty="0" err="1"/>
              <a:t>позициялардан</a:t>
            </a:r>
            <a:r>
              <a:rPr lang="ru-RU" sz="2800" dirty="0"/>
              <a:t> </a:t>
            </a:r>
            <a:r>
              <a:rPr lang="ru-RU" sz="2800" dirty="0" err="1"/>
              <a:t>жүйелі</a:t>
            </a:r>
            <a:r>
              <a:rPr lang="ru-RU" sz="2800" dirty="0"/>
              <a:t> </a:t>
            </a:r>
            <a:r>
              <a:rPr lang="ru-RU" sz="2800" dirty="0" err="1"/>
              <a:t>ғылыми</a:t>
            </a:r>
            <a:r>
              <a:rPr lang="ru-RU" sz="2800" dirty="0"/>
              <a:t> </a:t>
            </a:r>
            <a:r>
              <a:rPr lang="ru-RU" sz="2800" dirty="0" err="1"/>
              <a:t>зерттеу</a:t>
            </a:r>
            <a:r>
              <a:rPr lang="ru-RU" sz="2800" dirty="0"/>
              <a:t> </a:t>
            </a:r>
            <a:r>
              <a:rPr lang="ru-RU" sz="2800" dirty="0" err="1"/>
              <a:t>тақырыбына</a:t>
            </a:r>
            <a:r>
              <a:rPr lang="ru-RU" sz="2800" dirty="0"/>
              <a:t> </a:t>
            </a:r>
            <a:r>
              <a:rPr lang="ru-RU" sz="2800" dirty="0" err="1"/>
              <a:t>айналады</a:t>
            </a:r>
            <a:r>
              <a:rPr lang="ru-RU" sz="2800" dirty="0"/>
              <a:t>: </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600611958"/>
              </p:ext>
            </p:extLst>
          </p:nvPr>
        </p:nvGraphicFramePr>
        <p:xfrm>
          <a:off x="1154955" y="2603500"/>
          <a:ext cx="8761412" cy="341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37301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154954" y="2603500"/>
            <a:ext cx="9351501" cy="3416300"/>
          </a:xfrm>
        </p:spPr>
        <p:txBody>
          <a:bodyPr>
            <a:normAutofit/>
          </a:bodyPr>
          <a:lstStyle/>
          <a:p>
            <a:r>
              <a:rPr lang="ru-RU" sz="2800" dirty="0" err="1"/>
              <a:t>Ойынның</a:t>
            </a:r>
            <a:r>
              <a:rPr lang="ru-RU" sz="2800" dirty="0"/>
              <a:t> </a:t>
            </a:r>
            <a:r>
              <a:rPr lang="ru-RU" sz="2800" dirty="0" err="1"/>
              <a:t>ішкі</a:t>
            </a:r>
            <a:r>
              <a:rPr lang="ru-RU" sz="2800" dirty="0"/>
              <a:t> </a:t>
            </a:r>
            <a:r>
              <a:rPr lang="ru-RU" sz="2800" dirty="0" err="1"/>
              <a:t>тетіктері</a:t>
            </a:r>
            <a:r>
              <a:rPr lang="ru-RU" sz="2800" dirty="0"/>
              <a:t> </a:t>
            </a:r>
            <a:r>
              <a:rPr lang="ru-RU" sz="2800" dirty="0" err="1"/>
              <a:t>тұрғысынан</a:t>
            </a:r>
            <a:r>
              <a:rPr lang="ru-RU" sz="2800" dirty="0"/>
              <a:t> не </a:t>
            </a:r>
            <a:r>
              <a:rPr lang="ru-RU" sz="2800" dirty="0" err="1"/>
              <a:t>екенін</a:t>
            </a:r>
            <a:r>
              <a:rPr lang="ru-RU" sz="2800" dirty="0"/>
              <a:t> </a:t>
            </a:r>
            <a:r>
              <a:rPr lang="ru-RU" sz="2800" dirty="0" err="1"/>
              <a:t>елестету</a:t>
            </a:r>
            <a:r>
              <a:rPr lang="ru-RU" sz="2800" dirty="0"/>
              <a:t> </a:t>
            </a:r>
            <a:r>
              <a:rPr lang="ru-RU" sz="2800" dirty="0" err="1"/>
              <a:t>үшін</a:t>
            </a:r>
            <a:r>
              <a:rPr lang="ru-RU" sz="2800" dirty="0"/>
              <a:t> </a:t>
            </a:r>
            <a:r>
              <a:rPr lang="ru-RU" sz="2800" dirty="0" err="1"/>
              <a:t>біз</a:t>
            </a:r>
            <a:r>
              <a:rPr lang="ru-RU" sz="2800" dirty="0"/>
              <a:t> оны айсберг </a:t>
            </a:r>
            <a:r>
              <a:rPr lang="ru-RU" sz="2800" dirty="0" err="1"/>
              <a:t>түрінде</a:t>
            </a:r>
            <a:r>
              <a:rPr lang="ru-RU" sz="2800" dirty="0"/>
              <a:t> </a:t>
            </a:r>
            <a:r>
              <a:rPr lang="ru-RU" sz="2800" dirty="0" err="1"/>
              <a:t>ұсынамыз</a:t>
            </a:r>
            <a:r>
              <a:rPr lang="ru-RU" sz="2800" dirty="0"/>
              <a:t>. </a:t>
            </a:r>
            <a:r>
              <a:rPr lang="ru-RU" sz="2800" dirty="0" err="1"/>
              <a:t>Ойында</a:t>
            </a:r>
            <a:r>
              <a:rPr lang="ru-RU" sz="2800" dirty="0"/>
              <a:t>, айсберг </a:t>
            </a:r>
            <a:r>
              <a:rPr lang="ru-RU" sz="2800" dirty="0" err="1"/>
              <a:t>тәрізді</a:t>
            </a:r>
            <a:r>
              <a:rPr lang="ru-RU" sz="2800" dirty="0"/>
              <a:t>, </a:t>
            </a:r>
            <a:r>
              <a:rPr lang="ru-RU" sz="2800" dirty="0" err="1"/>
              <a:t>бетінің</a:t>
            </a:r>
            <a:r>
              <a:rPr lang="ru-RU" sz="2800" dirty="0"/>
              <a:t> </a:t>
            </a:r>
            <a:r>
              <a:rPr lang="ru-RU" sz="2800" dirty="0" err="1"/>
              <a:t>кішкене</a:t>
            </a:r>
            <a:r>
              <a:rPr lang="ru-RU" sz="2800" dirty="0"/>
              <a:t> </a:t>
            </a:r>
            <a:r>
              <a:rPr lang="ru-RU" sz="2800" dirty="0" err="1"/>
              <a:t>бөлігі</a:t>
            </a:r>
            <a:r>
              <a:rPr lang="ru-RU" sz="2800" dirty="0"/>
              <a:t> </a:t>
            </a:r>
            <a:r>
              <a:rPr lang="ru-RU" sz="2800" dirty="0" err="1"/>
              <a:t>ғана</a:t>
            </a:r>
            <a:r>
              <a:rPr lang="ru-RU" sz="2800" dirty="0"/>
              <a:t> (</a:t>
            </a:r>
            <a:r>
              <a:rPr lang="ru-RU" sz="2800" dirty="0" err="1"/>
              <a:t>шамамен</a:t>
            </a:r>
            <a:r>
              <a:rPr lang="ru-RU" sz="2800" dirty="0"/>
              <a:t> 10%) </a:t>
            </a:r>
            <a:r>
              <a:rPr lang="ru-RU" sz="2800" dirty="0" err="1"/>
              <a:t>қалады</a:t>
            </a:r>
            <a:r>
              <a:rPr lang="ru-RU" sz="2800" dirty="0"/>
              <a:t>, </a:t>
            </a:r>
            <a:r>
              <a:rPr lang="ru-RU" sz="2800" dirty="0" err="1"/>
              <a:t>қалғаны</a:t>
            </a:r>
            <a:r>
              <a:rPr lang="ru-RU" sz="2800" dirty="0"/>
              <a:t> «су </a:t>
            </a:r>
            <a:r>
              <a:rPr lang="ru-RU" sz="2800" dirty="0" err="1"/>
              <a:t>астында</a:t>
            </a:r>
            <a:r>
              <a:rPr lang="ru-RU" sz="2800" dirty="0"/>
              <a:t>» </a:t>
            </a:r>
            <a:r>
              <a:rPr lang="ru-RU" sz="2800" dirty="0" err="1"/>
              <a:t>тұрады</a:t>
            </a:r>
            <a:r>
              <a:rPr lang="ru-RU" sz="2800" dirty="0"/>
              <a:t>.</a:t>
            </a:r>
          </a:p>
        </p:txBody>
      </p:sp>
    </p:spTree>
    <p:extLst>
      <p:ext uri="{BB962C8B-B14F-4D97-AF65-F5344CB8AC3E}">
        <p14:creationId xmlns:p14="http://schemas.microsoft.com/office/powerpoint/2010/main" val="1924843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4294967295"/>
            <p:extLst>
              <p:ext uri="{D42A27DB-BD31-4B8C-83A1-F6EECF244321}">
                <p14:modId xmlns:p14="http://schemas.microsoft.com/office/powerpoint/2010/main" val="1121226795"/>
              </p:ext>
            </p:extLst>
          </p:nvPr>
        </p:nvGraphicFramePr>
        <p:xfrm>
          <a:off x="0" y="735495"/>
          <a:ext cx="11121887" cy="57448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730754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вет директоров">
  <a:themeElements>
    <a:clrScheme name="Красный и фиолетовый">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Совет директоров">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вет директоров">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30</TotalTime>
  <Words>1553</Words>
  <Application>Microsoft Office PowerPoint</Application>
  <PresentationFormat>Широкоэкранный</PresentationFormat>
  <Paragraphs>56</Paragraphs>
  <Slides>21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21</vt:i4>
      </vt:variant>
    </vt:vector>
  </HeadingPairs>
  <TitlesOfParts>
    <vt:vector size="25" baseType="lpstr">
      <vt:lpstr>Arial</vt:lpstr>
      <vt:lpstr>Century Gothic</vt:lpstr>
      <vt:lpstr>Wingdings 3</vt:lpstr>
      <vt:lpstr>Совет директоров</vt:lpstr>
      <vt:lpstr>Психологиялық тренингтегі ойын техникалары.</vt:lpstr>
      <vt:lpstr>Негізгі сұрақтар: </vt:lpstr>
      <vt:lpstr>Презентация PowerPoint</vt:lpstr>
      <vt:lpstr>Презентация PowerPoint</vt:lpstr>
      <vt:lpstr>Презентация PowerPoint</vt:lpstr>
      <vt:lpstr>Презентация PowerPoint</vt:lpstr>
      <vt:lpstr>Тек XIX ғасырдың аяғында алғашқы ғылыми ойын теориялары пайда болады. Ойын әр түрлі ғылыми позициялардан жүйелі ғылыми зерттеу тақырыбына айналады: </vt:lpstr>
      <vt:lpstr>Презентация PowerPoint</vt:lpstr>
      <vt:lpstr>Презентация PowerPoint</vt:lpstr>
      <vt:lpstr>Презентация PowerPoint</vt:lpstr>
      <vt:lpstr>Процесс ретінде ойынның негізгі құрылымдық бөліктерін қарастыруға болады:</vt:lpstr>
      <vt:lpstr>Презентация PowerPoint</vt:lpstr>
      <vt:lpstr>Тренингте, әдетте, ойынның келесі әдістері қолданылады:</vt:lpstr>
      <vt:lpstr>Іскерлік ойын</vt:lpstr>
      <vt:lpstr>Дидактикалық ойын</vt:lpstr>
      <vt:lpstr>Ұйымдастырушылық-іс әрекет ойыны</vt:lpstr>
      <vt:lpstr>Шығармашылық ойын</vt:lpstr>
      <vt:lpstr>Имитациялық ойындар</vt:lpstr>
      <vt:lpstr>Презентация PowerPoint</vt:lpstr>
      <vt:lpstr>Презентация PowerPoint</vt:lpstr>
      <vt:lpstr>Оқу әдебиеттері:</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Психологиялық тренингтегі ойын техникалары.</dc:title>
  <dc:creator>Пользователь Windows</dc:creator>
  <cp:lastModifiedBy>Әділетқызы Аружан</cp:lastModifiedBy>
  <cp:revision>4</cp:revision>
  <dcterms:created xsi:type="dcterms:W3CDTF">2020-12-22T22:56:18Z</dcterms:created>
  <dcterms:modified xsi:type="dcterms:W3CDTF">2020-12-22T23:27:06Z</dcterms:modified>
</cp:coreProperties>
</file>